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302" r:id="rId3"/>
    <p:sldId id="303" r:id="rId4"/>
    <p:sldId id="300" r:id="rId5"/>
    <p:sldId id="279" r:id="rId6"/>
    <p:sldId id="280" r:id="rId7"/>
    <p:sldId id="281" r:id="rId8"/>
    <p:sldId id="295" r:id="rId9"/>
    <p:sldId id="296" r:id="rId10"/>
    <p:sldId id="256" r:id="rId11"/>
    <p:sldId id="257" r:id="rId12"/>
    <p:sldId id="258" r:id="rId13"/>
    <p:sldId id="259" r:id="rId14"/>
    <p:sldId id="260" r:id="rId15"/>
    <p:sldId id="263" r:id="rId16"/>
    <p:sldId id="262" r:id="rId17"/>
    <p:sldId id="269" r:id="rId18"/>
    <p:sldId id="270" r:id="rId19"/>
    <p:sldId id="273" r:id="rId20"/>
    <p:sldId id="271" r:id="rId21"/>
    <p:sldId id="276" r:id="rId22"/>
    <p:sldId id="277" r:id="rId23"/>
    <p:sldId id="278" r:id="rId24"/>
    <p:sldId id="290" r:id="rId25"/>
    <p:sldId id="288" r:id="rId26"/>
    <p:sldId id="305" r:id="rId27"/>
    <p:sldId id="264" r:id="rId28"/>
    <p:sldId id="268" r:id="rId29"/>
    <p:sldId id="267" r:id="rId30"/>
    <p:sldId id="265" r:id="rId31"/>
    <p:sldId id="293" r:id="rId32"/>
    <p:sldId id="272" r:id="rId33"/>
    <p:sldId id="274" r:id="rId34"/>
    <p:sldId id="275" r:id="rId35"/>
    <p:sldId id="291" r:id="rId36"/>
    <p:sldId id="297" r:id="rId37"/>
    <p:sldId id="294" r:id="rId38"/>
    <p:sldId id="292" r:id="rId39"/>
    <p:sldId id="287" r:id="rId4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882" autoAdjust="0"/>
    <p:restoredTop sz="94671" autoAdjust="0"/>
  </p:normalViewPr>
  <p:slideViewPr>
    <p:cSldViewPr>
      <p:cViewPr>
        <p:scale>
          <a:sx n="66" d="100"/>
          <a:sy n="66" d="100"/>
        </p:scale>
        <p:origin x="-1740" y="-1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024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8EAEBBC-0A07-4E39-AE37-6FF7F442899A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276D192-C59E-49EF-8048-2E3F34B056AF}">
      <dgm:prSet custT="1"/>
      <dgm:spPr/>
      <dgm:t>
        <a:bodyPr/>
        <a:lstStyle/>
        <a:p>
          <a:pPr rtl="0"/>
          <a:r>
            <a:rPr lang="ru-RU" sz="1600" dirty="0" smtClean="0"/>
            <a:t>Воспитать физически развитого ребенка путем формирования у него осознанного отношения к своему здоровью и потребности к здоровому образу жизни.</a:t>
          </a:r>
          <a:endParaRPr lang="ru-RU" sz="1600" dirty="0"/>
        </a:p>
      </dgm:t>
    </dgm:pt>
    <dgm:pt modelId="{B45DC9B6-6DCD-494D-A072-BE97BC403C4F}" type="parTrans" cxnId="{F11F5C56-1D0A-405C-AB94-4FE1E4E1FF33}">
      <dgm:prSet/>
      <dgm:spPr/>
      <dgm:t>
        <a:bodyPr/>
        <a:lstStyle/>
        <a:p>
          <a:endParaRPr lang="ru-RU"/>
        </a:p>
      </dgm:t>
    </dgm:pt>
    <dgm:pt modelId="{513E3B0F-E804-48F9-AE17-4E0495ECC685}" type="sibTrans" cxnId="{F11F5C56-1D0A-405C-AB94-4FE1E4E1FF33}">
      <dgm:prSet/>
      <dgm:spPr/>
      <dgm:t>
        <a:bodyPr/>
        <a:lstStyle/>
        <a:p>
          <a:endParaRPr lang="ru-RU"/>
        </a:p>
      </dgm:t>
    </dgm:pt>
    <dgm:pt modelId="{686ABFA4-D0E9-4AA0-A2FF-8F734478E366}">
      <dgm:prSet custT="1"/>
      <dgm:spPr/>
      <dgm:t>
        <a:bodyPr/>
        <a:lstStyle/>
        <a:p>
          <a:pPr algn="ctr"/>
          <a:r>
            <a:rPr lang="ru-RU" sz="1600" dirty="0" smtClean="0"/>
            <a:t>Пропаганда здорового образа жизни среди несовершеннолетних, ответственности за своё здоровье, повышение мотивации к саморазвитию и самосовершенствованию</a:t>
          </a:r>
          <a:endParaRPr lang="ru-RU" sz="1600" dirty="0"/>
        </a:p>
      </dgm:t>
    </dgm:pt>
    <dgm:pt modelId="{42EF9334-F488-435B-9038-3C02B16E9A66}" type="parTrans" cxnId="{7DFCE4F3-C237-4842-A3ED-C3D2358A0019}">
      <dgm:prSet/>
      <dgm:spPr/>
      <dgm:t>
        <a:bodyPr/>
        <a:lstStyle/>
        <a:p>
          <a:endParaRPr lang="ru-RU"/>
        </a:p>
      </dgm:t>
    </dgm:pt>
    <dgm:pt modelId="{0870987D-3195-4ED5-9D4D-C556CAF00B1C}" type="sibTrans" cxnId="{7DFCE4F3-C237-4842-A3ED-C3D2358A0019}">
      <dgm:prSet/>
      <dgm:spPr/>
      <dgm:t>
        <a:bodyPr/>
        <a:lstStyle/>
        <a:p>
          <a:endParaRPr lang="ru-RU"/>
        </a:p>
      </dgm:t>
    </dgm:pt>
    <dgm:pt modelId="{327B3454-B720-41CC-B1A8-93B9E3F80D13}" type="pres">
      <dgm:prSet presAssocID="{E8EAEBBC-0A07-4E39-AE37-6FF7F442899A}" presName="compositeShape" presStyleCnt="0">
        <dgm:presLayoutVars>
          <dgm:chMax val="7"/>
          <dgm:dir/>
          <dgm:resizeHandles val="exact"/>
        </dgm:presLayoutVars>
      </dgm:prSet>
      <dgm:spPr/>
    </dgm:pt>
    <dgm:pt modelId="{95D1C9CA-967F-45BC-AFCD-5F107CE01E25}" type="pres">
      <dgm:prSet presAssocID="{B276D192-C59E-49EF-8048-2E3F34B056AF}" presName="circ1" presStyleLbl="vennNode1" presStyleIdx="0" presStyleCnt="2" custScaleX="77960" custScaleY="71205" custLinFactNeighborX="90228" custLinFactNeighborY="4836"/>
      <dgm:spPr/>
      <dgm:t>
        <a:bodyPr/>
        <a:lstStyle/>
        <a:p>
          <a:endParaRPr lang="ru-RU"/>
        </a:p>
      </dgm:t>
    </dgm:pt>
    <dgm:pt modelId="{28998298-FD56-4E9F-97C5-5D0B9E44217F}" type="pres">
      <dgm:prSet presAssocID="{B276D192-C59E-49EF-8048-2E3F34B056AF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DDAC01-4616-4D23-8D2C-402ACE6EB70C}" type="pres">
      <dgm:prSet presAssocID="{686ABFA4-D0E9-4AA0-A2FF-8F734478E366}" presName="circ2" presStyleLbl="vennNode1" presStyleIdx="1" presStyleCnt="2" custScaleX="76578" custScaleY="76333" custLinFactNeighborX="-79039" custLinFactNeighborY="12725"/>
      <dgm:spPr/>
      <dgm:t>
        <a:bodyPr/>
        <a:lstStyle/>
        <a:p>
          <a:endParaRPr lang="ru-RU"/>
        </a:p>
      </dgm:t>
    </dgm:pt>
    <dgm:pt modelId="{29A6E31B-D39E-474A-9DB4-9F3EC6A640B5}" type="pres">
      <dgm:prSet presAssocID="{686ABFA4-D0E9-4AA0-A2FF-8F734478E366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EF1F827-789A-4253-870D-8B7BA8B229F7}" type="presOf" srcId="{686ABFA4-D0E9-4AA0-A2FF-8F734478E366}" destId="{29A6E31B-D39E-474A-9DB4-9F3EC6A640B5}" srcOrd="1" destOrd="0" presId="urn:microsoft.com/office/officeart/2005/8/layout/venn1"/>
    <dgm:cxn modelId="{F11F5C56-1D0A-405C-AB94-4FE1E4E1FF33}" srcId="{E8EAEBBC-0A07-4E39-AE37-6FF7F442899A}" destId="{B276D192-C59E-49EF-8048-2E3F34B056AF}" srcOrd="0" destOrd="0" parTransId="{B45DC9B6-6DCD-494D-A072-BE97BC403C4F}" sibTransId="{513E3B0F-E804-48F9-AE17-4E0495ECC685}"/>
    <dgm:cxn modelId="{9B083183-EE00-4304-8977-67F536105870}" type="presOf" srcId="{E8EAEBBC-0A07-4E39-AE37-6FF7F442899A}" destId="{327B3454-B720-41CC-B1A8-93B9E3F80D13}" srcOrd="0" destOrd="0" presId="urn:microsoft.com/office/officeart/2005/8/layout/venn1"/>
    <dgm:cxn modelId="{5589BA0F-F93F-4AE4-A6E8-FC0095AA87A0}" type="presOf" srcId="{B276D192-C59E-49EF-8048-2E3F34B056AF}" destId="{95D1C9CA-967F-45BC-AFCD-5F107CE01E25}" srcOrd="0" destOrd="0" presId="urn:microsoft.com/office/officeart/2005/8/layout/venn1"/>
    <dgm:cxn modelId="{DDCED81B-52BC-43BF-9B40-BD1B9053BF90}" type="presOf" srcId="{B276D192-C59E-49EF-8048-2E3F34B056AF}" destId="{28998298-FD56-4E9F-97C5-5D0B9E44217F}" srcOrd="1" destOrd="0" presId="urn:microsoft.com/office/officeart/2005/8/layout/venn1"/>
    <dgm:cxn modelId="{7DFCE4F3-C237-4842-A3ED-C3D2358A0019}" srcId="{E8EAEBBC-0A07-4E39-AE37-6FF7F442899A}" destId="{686ABFA4-D0E9-4AA0-A2FF-8F734478E366}" srcOrd="1" destOrd="0" parTransId="{42EF9334-F488-435B-9038-3C02B16E9A66}" sibTransId="{0870987D-3195-4ED5-9D4D-C556CAF00B1C}"/>
    <dgm:cxn modelId="{94F055AC-A036-40FE-A7E1-ABF1DF64414C}" type="presOf" srcId="{686ABFA4-D0E9-4AA0-A2FF-8F734478E366}" destId="{28DDAC01-4616-4D23-8D2C-402ACE6EB70C}" srcOrd="0" destOrd="0" presId="urn:microsoft.com/office/officeart/2005/8/layout/venn1"/>
    <dgm:cxn modelId="{1837F97F-2399-4D41-9912-0083E1AB241A}" type="presParOf" srcId="{327B3454-B720-41CC-B1A8-93B9E3F80D13}" destId="{95D1C9CA-967F-45BC-AFCD-5F107CE01E25}" srcOrd="0" destOrd="0" presId="urn:microsoft.com/office/officeart/2005/8/layout/venn1"/>
    <dgm:cxn modelId="{99938C4D-D231-4BD3-9D78-ACF082E1385D}" type="presParOf" srcId="{327B3454-B720-41CC-B1A8-93B9E3F80D13}" destId="{28998298-FD56-4E9F-97C5-5D0B9E44217F}" srcOrd="1" destOrd="0" presId="urn:microsoft.com/office/officeart/2005/8/layout/venn1"/>
    <dgm:cxn modelId="{4A9C4BD5-A567-4303-9C3F-F6DEE7D6D2FF}" type="presParOf" srcId="{327B3454-B720-41CC-B1A8-93B9E3F80D13}" destId="{28DDAC01-4616-4D23-8D2C-402ACE6EB70C}" srcOrd="2" destOrd="0" presId="urn:microsoft.com/office/officeart/2005/8/layout/venn1"/>
    <dgm:cxn modelId="{EE34F451-3983-43FD-AE0F-F8A95D7C1198}" type="presParOf" srcId="{327B3454-B720-41CC-B1A8-93B9E3F80D13}" destId="{29A6E31B-D39E-474A-9DB4-9F3EC6A640B5}" srcOrd="3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936F44F4-04BA-422E-A8E2-27B779AD6584}" type="doc">
      <dgm:prSet loTypeId="urn:microsoft.com/office/officeart/2005/8/layout/default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15C4305-A67A-4426-B3D5-371960DEB593}">
      <dgm:prSet custT="1"/>
      <dgm:spPr/>
      <dgm:t>
        <a:bodyPr/>
        <a:lstStyle/>
        <a:p>
          <a:r>
            <a:rPr lang="ru-RU" sz="1600" dirty="0" smtClean="0"/>
            <a:t>Формировать у детей необходимые знания и умения для сохранения своего здоровья. Научить использовать полученные знания в повседневной жизни</a:t>
          </a:r>
          <a:r>
            <a:rPr lang="ru-RU" sz="1400" dirty="0" smtClean="0"/>
            <a:t>.</a:t>
          </a:r>
          <a:endParaRPr lang="ru-RU" sz="1400" dirty="0"/>
        </a:p>
      </dgm:t>
    </dgm:pt>
    <dgm:pt modelId="{2D726CAA-4F41-49ED-85EC-CAB804CD4E5A}" type="parTrans" cxnId="{662610AB-EE92-4F91-AD35-8518EC7A2883}">
      <dgm:prSet/>
      <dgm:spPr/>
      <dgm:t>
        <a:bodyPr/>
        <a:lstStyle/>
        <a:p>
          <a:endParaRPr lang="ru-RU"/>
        </a:p>
      </dgm:t>
    </dgm:pt>
    <dgm:pt modelId="{6A195EA3-548D-463D-B92E-82E352366427}" type="sibTrans" cxnId="{662610AB-EE92-4F91-AD35-8518EC7A2883}">
      <dgm:prSet/>
      <dgm:spPr/>
      <dgm:t>
        <a:bodyPr/>
        <a:lstStyle/>
        <a:p>
          <a:endParaRPr lang="ru-RU"/>
        </a:p>
      </dgm:t>
    </dgm:pt>
    <dgm:pt modelId="{2BF3A5DA-3C0E-4AD2-BF06-89EAEA82D4EF}">
      <dgm:prSet custT="1"/>
      <dgm:spPr/>
      <dgm:t>
        <a:bodyPr/>
        <a:lstStyle/>
        <a:p>
          <a:r>
            <a:rPr lang="ru-RU" sz="1600" dirty="0" smtClean="0"/>
            <a:t>Знакомить детей с правилами личной гигиены, обучать  практическим навыкам и умениям соблюдения правил личной гигиены</a:t>
          </a:r>
          <a:endParaRPr lang="ru-RU" sz="1600" dirty="0"/>
        </a:p>
      </dgm:t>
    </dgm:pt>
    <dgm:pt modelId="{76D07F3B-5524-425F-9FC3-1B154B9A316D}" type="parTrans" cxnId="{C3B2F7A4-884E-4B80-9A90-8AD55FB1CE9D}">
      <dgm:prSet/>
      <dgm:spPr/>
      <dgm:t>
        <a:bodyPr/>
        <a:lstStyle/>
        <a:p>
          <a:endParaRPr lang="ru-RU"/>
        </a:p>
      </dgm:t>
    </dgm:pt>
    <dgm:pt modelId="{4034DB1B-0859-48EB-82DB-535F55114E9F}" type="sibTrans" cxnId="{C3B2F7A4-884E-4B80-9A90-8AD55FB1CE9D}">
      <dgm:prSet/>
      <dgm:spPr/>
      <dgm:t>
        <a:bodyPr/>
        <a:lstStyle/>
        <a:p>
          <a:endParaRPr lang="ru-RU"/>
        </a:p>
      </dgm:t>
    </dgm:pt>
    <dgm:pt modelId="{11DC75E3-FB84-496E-A4D4-D22697A5C537}">
      <dgm:prSet custT="1"/>
      <dgm:spPr/>
      <dgm:t>
        <a:bodyPr/>
        <a:lstStyle/>
        <a:p>
          <a:r>
            <a:rPr lang="ru-RU" sz="1600" dirty="0" smtClean="0"/>
            <a:t>Воспитывать самостоятельность, самоконтроль при выполнении режима дня.</a:t>
          </a:r>
          <a:endParaRPr lang="ru-RU" sz="1600" dirty="0"/>
        </a:p>
      </dgm:t>
    </dgm:pt>
    <dgm:pt modelId="{BD13E4B6-A535-46BE-9E1C-6B1D2D4D59AD}" type="parTrans" cxnId="{CA8C53CF-E5C1-4537-A3D6-7BAF7FCF895B}">
      <dgm:prSet/>
      <dgm:spPr/>
      <dgm:t>
        <a:bodyPr/>
        <a:lstStyle/>
        <a:p>
          <a:endParaRPr lang="ru-RU"/>
        </a:p>
      </dgm:t>
    </dgm:pt>
    <dgm:pt modelId="{9DB94ECB-1CEF-4E8D-962E-C6A62D9CBFEF}" type="sibTrans" cxnId="{CA8C53CF-E5C1-4537-A3D6-7BAF7FCF895B}">
      <dgm:prSet/>
      <dgm:spPr/>
      <dgm:t>
        <a:bodyPr/>
        <a:lstStyle/>
        <a:p>
          <a:endParaRPr lang="ru-RU"/>
        </a:p>
      </dgm:t>
    </dgm:pt>
    <dgm:pt modelId="{00D1E1F4-6183-4BBE-8A7A-C9E74AED78D6}">
      <dgm:prSet custT="1"/>
      <dgm:spPr/>
      <dgm:t>
        <a:bodyPr/>
        <a:lstStyle/>
        <a:p>
          <a:r>
            <a:rPr lang="ru-RU" sz="1600" dirty="0" smtClean="0"/>
            <a:t>Развивать привычку к повседневной физической активности, к занятиям физической культурой</a:t>
          </a:r>
          <a:endParaRPr lang="ru-RU" sz="1600" dirty="0"/>
        </a:p>
      </dgm:t>
    </dgm:pt>
    <dgm:pt modelId="{4273B8E0-5859-49AA-8631-52932535C151}" type="parTrans" cxnId="{3656240F-3BAA-41AF-8B84-586C3450718E}">
      <dgm:prSet/>
      <dgm:spPr/>
      <dgm:t>
        <a:bodyPr/>
        <a:lstStyle/>
        <a:p>
          <a:endParaRPr lang="ru-RU"/>
        </a:p>
      </dgm:t>
    </dgm:pt>
    <dgm:pt modelId="{B102FB36-171B-4862-98CC-107518352D62}" type="sibTrans" cxnId="{3656240F-3BAA-41AF-8B84-586C3450718E}">
      <dgm:prSet/>
      <dgm:spPr/>
      <dgm:t>
        <a:bodyPr/>
        <a:lstStyle/>
        <a:p>
          <a:endParaRPr lang="ru-RU"/>
        </a:p>
      </dgm:t>
    </dgm:pt>
    <dgm:pt modelId="{05CF0149-F2BE-4E73-938D-149A1E2B15D6}">
      <dgm:prSet custT="1"/>
      <dgm:spPr/>
      <dgm:t>
        <a:bodyPr/>
        <a:lstStyle/>
        <a:p>
          <a:r>
            <a:rPr lang="ru-RU" sz="1600" dirty="0" smtClean="0"/>
            <a:t>Предупредить формирование у детей вредных привычек, способствовать стремлению приобретать полезные привычки и избегать вредных.</a:t>
          </a:r>
          <a:endParaRPr lang="ru-RU" sz="1600" dirty="0"/>
        </a:p>
      </dgm:t>
    </dgm:pt>
    <dgm:pt modelId="{FB3F2137-214B-4AC4-ADB9-1943CFAE3426}" type="parTrans" cxnId="{C02E5B0E-012C-407B-8B88-882D0ACF345C}">
      <dgm:prSet/>
      <dgm:spPr/>
      <dgm:t>
        <a:bodyPr/>
        <a:lstStyle/>
        <a:p>
          <a:endParaRPr lang="ru-RU"/>
        </a:p>
      </dgm:t>
    </dgm:pt>
    <dgm:pt modelId="{59A4F3EA-2186-4FAF-95CE-873392165D5D}" type="sibTrans" cxnId="{C02E5B0E-012C-407B-8B88-882D0ACF345C}">
      <dgm:prSet/>
      <dgm:spPr/>
      <dgm:t>
        <a:bodyPr/>
        <a:lstStyle/>
        <a:p>
          <a:endParaRPr lang="ru-RU"/>
        </a:p>
      </dgm:t>
    </dgm:pt>
    <dgm:pt modelId="{E1F50F74-4AC5-4938-8C78-45B89701B95B}">
      <dgm:prSet custT="1"/>
      <dgm:spPr/>
      <dgm:t>
        <a:bodyPr/>
        <a:lstStyle/>
        <a:p>
          <a:r>
            <a:rPr lang="ru-RU" sz="1600" dirty="0" smtClean="0"/>
            <a:t>Расширять знания детей о значении и принципах правильного питания для формирования здорового организма</a:t>
          </a:r>
          <a:endParaRPr lang="ru-RU" sz="1600" dirty="0"/>
        </a:p>
      </dgm:t>
    </dgm:pt>
    <dgm:pt modelId="{1377A0BD-EC8F-408C-A67D-1996DCDE3A33}" type="parTrans" cxnId="{3D3B427C-34BB-4512-AEFD-857E954B62B2}">
      <dgm:prSet/>
      <dgm:spPr/>
      <dgm:t>
        <a:bodyPr/>
        <a:lstStyle/>
        <a:p>
          <a:endParaRPr lang="ru-RU"/>
        </a:p>
      </dgm:t>
    </dgm:pt>
    <dgm:pt modelId="{CB93F039-1D1F-48D4-9C31-8391B3BF72B0}" type="sibTrans" cxnId="{3D3B427C-34BB-4512-AEFD-857E954B62B2}">
      <dgm:prSet/>
      <dgm:spPr/>
      <dgm:t>
        <a:bodyPr/>
        <a:lstStyle/>
        <a:p>
          <a:endParaRPr lang="ru-RU"/>
        </a:p>
      </dgm:t>
    </dgm:pt>
    <dgm:pt modelId="{A13FE16B-938D-4C93-8B44-7190FFA911C2}" type="pres">
      <dgm:prSet presAssocID="{936F44F4-04BA-422E-A8E2-27B779AD658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8647BB4-E483-41F1-880F-08534027F3FB}" type="pres">
      <dgm:prSet presAssocID="{11DC75E3-FB84-496E-A4D4-D22697A5C537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03F83F2-6496-40DF-9C73-3FDE26F45D19}" type="pres">
      <dgm:prSet presAssocID="{9DB94ECB-1CEF-4E8D-962E-C6A62D9CBFEF}" presName="sibTrans" presStyleCnt="0"/>
      <dgm:spPr/>
    </dgm:pt>
    <dgm:pt modelId="{A6B2B77A-EC17-423F-B1B0-0F6B350F1481}" type="pres">
      <dgm:prSet presAssocID="{2BF3A5DA-3C0E-4AD2-BF06-89EAEA82D4EF}" presName="node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2666BD5-64F6-4FAA-A372-AB0E74927817}" type="pres">
      <dgm:prSet presAssocID="{4034DB1B-0859-48EB-82DB-535F55114E9F}" presName="sibTrans" presStyleCnt="0"/>
      <dgm:spPr/>
    </dgm:pt>
    <dgm:pt modelId="{7B1D012B-303D-4C90-8083-DED0AE36125D}" type="pres">
      <dgm:prSet presAssocID="{615C4305-A67A-4426-B3D5-371960DEB593}" presName="node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3811799-65A2-4C0E-ACF5-A117C8538387}" type="pres">
      <dgm:prSet presAssocID="{6A195EA3-548D-463D-B92E-82E352366427}" presName="sibTrans" presStyleCnt="0"/>
      <dgm:spPr/>
    </dgm:pt>
    <dgm:pt modelId="{BCD3FFF2-BE76-42F2-9F4F-F4B14C5F6B76}" type="pres">
      <dgm:prSet presAssocID="{E1F50F74-4AC5-4938-8C78-45B89701B95B}" presName="node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41B43E1-845B-44E9-AB40-7471C6B2251E}" type="pres">
      <dgm:prSet presAssocID="{CB93F039-1D1F-48D4-9C31-8391B3BF72B0}" presName="sibTrans" presStyleCnt="0"/>
      <dgm:spPr/>
    </dgm:pt>
    <dgm:pt modelId="{8457B3CE-098F-4002-A3E8-ABE1B0B17765}" type="pres">
      <dgm:prSet presAssocID="{05CF0149-F2BE-4E73-938D-149A1E2B15D6}" presName="node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3174734-2CE8-440D-8F8A-35FEC2F60846}" type="pres">
      <dgm:prSet presAssocID="{59A4F3EA-2186-4FAF-95CE-873392165D5D}" presName="sibTrans" presStyleCnt="0"/>
      <dgm:spPr/>
    </dgm:pt>
    <dgm:pt modelId="{EDF70B78-9557-4FB5-9CD0-4995EF87D4E0}" type="pres">
      <dgm:prSet presAssocID="{00D1E1F4-6183-4BBE-8A7A-C9E74AED78D6}" presName="node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574067AD-E7EE-4B6E-A42A-C4CE48604FB7}" type="presOf" srcId="{11DC75E3-FB84-496E-A4D4-D22697A5C537}" destId="{98647BB4-E483-41F1-880F-08534027F3FB}" srcOrd="0" destOrd="0" presId="urn:microsoft.com/office/officeart/2005/8/layout/default"/>
    <dgm:cxn modelId="{54E362B0-A12C-47BA-9333-70E2C58B73E0}" type="presOf" srcId="{E1F50F74-4AC5-4938-8C78-45B89701B95B}" destId="{BCD3FFF2-BE76-42F2-9F4F-F4B14C5F6B76}" srcOrd="0" destOrd="0" presId="urn:microsoft.com/office/officeart/2005/8/layout/default"/>
    <dgm:cxn modelId="{C0377B3B-6680-418D-A91D-4AAFC2513951}" type="presOf" srcId="{05CF0149-F2BE-4E73-938D-149A1E2B15D6}" destId="{8457B3CE-098F-4002-A3E8-ABE1B0B17765}" srcOrd="0" destOrd="0" presId="urn:microsoft.com/office/officeart/2005/8/layout/default"/>
    <dgm:cxn modelId="{AC3CEA6E-3A75-4563-AD47-0807D9511B81}" type="presOf" srcId="{615C4305-A67A-4426-B3D5-371960DEB593}" destId="{7B1D012B-303D-4C90-8083-DED0AE36125D}" srcOrd="0" destOrd="0" presId="urn:microsoft.com/office/officeart/2005/8/layout/default"/>
    <dgm:cxn modelId="{D91EBEA0-1A97-4CC0-B897-B4404CBDB115}" type="presOf" srcId="{00D1E1F4-6183-4BBE-8A7A-C9E74AED78D6}" destId="{EDF70B78-9557-4FB5-9CD0-4995EF87D4E0}" srcOrd="0" destOrd="0" presId="urn:microsoft.com/office/officeart/2005/8/layout/default"/>
    <dgm:cxn modelId="{CA8C53CF-E5C1-4537-A3D6-7BAF7FCF895B}" srcId="{936F44F4-04BA-422E-A8E2-27B779AD6584}" destId="{11DC75E3-FB84-496E-A4D4-D22697A5C537}" srcOrd="0" destOrd="0" parTransId="{BD13E4B6-A535-46BE-9E1C-6B1D2D4D59AD}" sibTransId="{9DB94ECB-1CEF-4E8D-962E-C6A62D9CBFEF}"/>
    <dgm:cxn modelId="{C3B2F7A4-884E-4B80-9A90-8AD55FB1CE9D}" srcId="{936F44F4-04BA-422E-A8E2-27B779AD6584}" destId="{2BF3A5DA-3C0E-4AD2-BF06-89EAEA82D4EF}" srcOrd="1" destOrd="0" parTransId="{76D07F3B-5524-425F-9FC3-1B154B9A316D}" sibTransId="{4034DB1B-0859-48EB-82DB-535F55114E9F}"/>
    <dgm:cxn modelId="{8E52BF38-4D8F-4B9B-85CA-19E0B7A0A33B}" type="presOf" srcId="{936F44F4-04BA-422E-A8E2-27B779AD6584}" destId="{A13FE16B-938D-4C93-8B44-7190FFA911C2}" srcOrd="0" destOrd="0" presId="urn:microsoft.com/office/officeart/2005/8/layout/default"/>
    <dgm:cxn modelId="{3656240F-3BAA-41AF-8B84-586C3450718E}" srcId="{936F44F4-04BA-422E-A8E2-27B779AD6584}" destId="{00D1E1F4-6183-4BBE-8A7A-C9E74AED78D6}" srcOrd="5" destOrd="0" parTransId="{4273B8E0-5859-49AA-8631-52932535C151}" sibTransId="{B102FB36-171B-4862-98CC-107518352D62}"/>
    <dgm:cxn modelId="{C02E5B0E-012C-407B-8B88-882D0ACF345C}" srcId="{936F44F4-04BA-422E-A8E2-27B779AD6584}" destId="{05CF0149-F2BE-4E73-938D-149A1E2B15D6}" srcOrd="4" destOrd="0" parTransId="{FB3F2137-214B-4AC4-ADB9-1943CFAE3426}" sibTransId="{59A4F3EA-2186-4FAF-95CE-873392165D5D}"/>
    <dgm:cxn modelId="{662610AB-EE92-4F91-AD35-8518EC7A2883}" srcId="{936F44F4-04BA-422E-A8E2-27B779AD6584}" destId="{615C4305-A67A-4426-B3D5-371960DEB593}" srcOrd="2" destOrd="0" parTransId="{2D726CAA-4F41-49ED-85EC-CAB804CD4E5A}" sibTransId="{6A195EA3-548D-463D-B92E-82E352366427}"/>
    <dgm:cxn modelId="{65AC9FB1-D01F-4F0E-AB36-85D174578F80}" type="presOf" srcId="{2BF3A5DA-3C0E-4AD2-BF06-89EAEA82D4EF}" destId="{A6B2B77A-EC17-423F-B1B0-0F6B350F1481}" srcOrd="0" destOrd="0" presId="urn:microsoft.com/office/officeart/2005/8/layout/default"/>
    <dgm:cxn modelId="{3D3B427C-34BB-4512-AEFD-857E954B62B2}" srcId="{936F44F4-04BA-422E-A8E2-27B779AD6584}" destId="{E1F50F74-4AC5-4938-8C78-45B89701B95B}" srcOrd="3" destOrd="0" parTransId="{1377A0BD-EC8F-408C-A67D-1996DCDE3A33}" sibTransId="{CB93F039-1D1F-48D4-9C31-8391B3BF72B0}"/>
    <dgm:cxn modelId="{F8789D47-2EEB-4310-B762-6055CBBCC36D}" type="presParOf" srcId="{A13FE16B-938D-4C93-8B44-7190FFA911C2}" destId="{98647BB4-E483-41F1-880F-08534027F3FB}" srcOrd="0" destOrd="0" presId="urn:microsoft.com/office/officeart/2005/8/layout/default"/>
    <dgm:cxn modelId="{F37AB212-F596-44A3-93ED-6F08A089E6C5}" type="presParOf" srcId="{A13FE16B-938D-4C93-8B44-7190FFA911C2}" destId="{203F83F2-6496-40DF-9C73-3FDE26F45D19}" srcOrd="1" destOrd="0" presId="urn:microsoft.com/office/officeart/2005/8/layout/default"/>
    <dgm:cxn modelId="{59B8B800-1D7B-46FC-9B2B-94E333FEDA15}" type="presParOf" srcId="{A13FE16B-938D-4C93-8B44-7190FFA911C2}" destId="{A6B2B77A-EC17-423F-B1B0-0F6B350F1481}" srcOrd="2" destOrd="0" presId="urn:microsoft.com/office/officeart/2005/8/layout/default"/>
    <dgm:cxn modelId="{9E917238-DCBC-475B-ADE6-1FF9B89CEB35}" type="presParOf" srcId="{A13FE16B-938D-4C93-8B44-7190FFA911C2}" destId="{72666BD5-64F6-4FAA-A372-AB0E74927817}" srcOrd="3" destOrd="0" presId="urn:microsoft.com/office/officeart/2005/8/layout/default"/>
    <dgm:cxn modelId="{7CE395E6-816A-433A-9461-F0C3918232F8}" type="presParOf" srcId="{A13FE16B-938D-4C93-8B44-7190FFA911C2}" destId="{7B1D012B-303D-4C90-8083-DED0AE36125D}" srcOrd="4" destOrd="0" presId="urn:microsoft.com/office/officeart/2005/8/layout/default"/>
    <dgm:cxn modelId="{40B3FD2C-F487-42D4-952F-163CDA85EC77}" type="presParOf" srcId="{A13FE16B-938D-4C93-8B44-7190FFA911C2}" destId="{E3811799-65A2-4C0E-ACF5-A117C8538387}" srcOrd="5" destOrd="0" presId="urn:microsoft.com/office/officeart/2005/8/layout/default"/>
    <dgm:cxn modelId="{8D1BAF5B-66A3-4C05-91D3-38DB5C0EF1B8}" type="presParOf" srcId="{A13FE16B-938D-4C93-8B44-7190FFA911C2}" destId="{BCD3FFF2-BE76-42F2-9F4F-F4B14C5F6B76}" srcOrd="6" destOrd="0" presId="urn:microsoft.com/office/officeart/2005/8/layout/default"/>
    <dgm:cxn modelId="{A5D20DCE-7271-456E-A74B-38E162A9121A}" type="presParOf" srcId="{A13FE16B-938D-4C93-8B44-7190FFA911C2}" destId="{D41B43E1-845B-44E9-AB40-7471C6B2251E}" srcOrd="7" destOrd="0" presId="urn:microsoft.com/office/officeart/2005/8/layout/default"/>
    <dgm:cxn modelId="{8E336E5F-ACAB-49F5-B143-A77B70F231C5}" type="presParOf" srcId="{A13FE16B-938D-4C93-8B44-7190FFA911C2}" destId="{8457B3CE-098F-4002-A3E8-ABE1B0B17765}" srcOrd="8" destOrd="0" presId="urn:microsoft.com/office/officeart/2005/8/layout/default"/>
    <dgm:cxn modelId="{B0215E42-4B35-49AD-B537-DD977441772A}" type="presParOf" srcId="{A13FE16B-938D-4C93-8B44-7190FFA911C2}" destId="{A3174734-2CE8-440D-8F8A-35FEC2F60846}" srcOrd="9" destOrd="0" presId="urn:microsoft.com/office/officeart/2005/8/layout/default"/>
    <dgm:cxn modelId="{9C3E2937-0F6A-4F01-AD93-25BE29E56C81}" type="presParOf" srcId="{A13FE16B-938D-4C93-8B44-7190FFA911C2}" destId="{EDF70B78-9557-4FB5-9CD0-4995EF87D4E0}" srcOrd="1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E7C8109-8C44-43BF-98BE-B79AC8055C7A}" type="doc">
      <dgm:prSet loTypeId="urn:microsoft.com/office/officeart/2009/3/layout/CircleRelationship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86DC557-E852-4684-ABA6-6C3FB86F9111}">
      <dgm:prSet phldrT="[Текст]" custT="1"/>
      <dgm:spPr/>
      <dgm:t>
        <a:bodyPr/>
        <a:lstStyle/>
        <a:p>
          <a:endParaRPr lang="ru-RU" sz="2000" dirty="0" smtClean="0"/>
        </a:p>
        <a:p>
          <a:r>
            <a:rPr lang="ru-RU" sz="2000" dirty="0" smtClean="0"/>
            <a:t>Наркотики</a:t>
          </a:r>
          <a:endParaRPr lang="ru-RU" sz="2000" dirty="0"/>
        </a:p>
      </dgm:t>
    </dgm:pt>
    <dgm:pt modelId="{E5C1805C-6158-48A8-B196-98F2E732F1ED}" type="parTrans" cxnId="{B584DBDE-FA8B-4901-AE8E-A9411FCC2332}">
      <dgm:prSet/>
      <dgm:spPr/>
      <dgm:t>
        <a:bodyPr/>
        <a:lstStyle/>
        <a:p>
          <a:endParaRPr lang="ru-RU"/>
        </a:p>
      </dgm:t>
    </dgm:pt>
    <dgm:pt modelId="{CA0887AC-D800-4B05-9471-8AA729E00C8B}" type="sibTrans" cxnId="{B584DBDE-FA8B-4901-AE8E-A9411FCC2332}">
      <dgm:prSet/>
      <dgm:spPr/>
      <dgm:t>
        <a:bodyPr/>
        <a:lstStyle/>
        <a:p>
          <a:endParaRPr lang="ru-RU"/>
        </a:p>
      </dgm:t>
    </dgm:pt>
    <dgm:pt modelId="{9320B9F2-C5CB-4762-96E1-23C725EEBD70}">
      <dgm:prSet phldrT="[Текст]" custT="1"/>
      <dgm:spPr/>
      <dgm:t>
        <a:bodyPr/>
        <a:lstStyle/>
        <a:p>
          <a:r>
            <a:rPr lang="ru-RU" sz="2000" dirty="0" smtClean="0"/>
            <a:t>Алкоголь</a:t>
          </a:r>
          <a:endParaRPr lang="ru-RU" sz="2000" dirty="0"/>
        </a:p>
      </dgm:t>
    </dgm:pt>
    <dgm:pt modelId="{002946F2-4DBD-4D3B-B83F-C0C239A9C14D}" type="parTrans" cxnId="{1DD068F6-8738-4716-AEB8-F33D827C2BD2}">
      <dgm:prSet/>
      <dgm:spPr/>
      <dgm:t>
        <a:bodyPr/>
        <a:lstStyle/>
        <a:p>
          <a:endParaRPr lang="ru-RU"/>
        </a:p>
      </dgm:t>
    </dgm:pt>
    <dgm:pt modelId="{6F010FF8-6AD0-44E0-A592-948A14ECAB9A}" type="sibTrans" cxnId="{1DD068F6-8738-4716-AEB8-F33D827C2BD2}">
      <dgm:prSet/>
      <dgm:spPr/>
      <dgm:t>
        <a:bodyPr/>
        <a:lstStyle/>
        <a:p>
          <a:endParaRPr lang="ru-RU"/>
        </a:p>
      </dgm:t>
    </dgm:pt>
    <dgm:pt modelId="{16768D69-37C3-4071-BB66-6200CCAC806C}">
      <dgm:prSet phldrT="[Текст]" custT="1"/>
      <dgm:spPr/>
      <dgm:t>
        <a:bodyPr/>
        <a:lstStyle/>
        <a:p>
          <a:r>
            <a:rPr lang="ru-RU" sz="2000" dirty="0" smtClean="0"/>
            <a:t>Курение</a:t>
          </a:r>
          <a:endParaRPr lang="ru-RU" sz="2000" dirty="0"/>
        </a:p>
      </dgm:t>
    </dgm:pt>
    <dgm:pt modelId="{64AAB344-E5FB-41F2-A367-96AF463813EF}" type="parTrans" cxnId="{FF680E48-F56C-44DD-8B0F-964B09AAA19E}">
      <dgm:prSet/>
      <dgm:spPr/>
      <dgm:t>
        <a:bodyPr/>
        <a:lstStyle/>
        <a:p>
          <a:endParaRPr lang="ru-RU"/>
        </a:p>
      </dgm:t>
    </dgm:pt>
    <dgm:pt modelId="{5AB8697B-3BF1-4682-9F2E-14EB0FAD852F}" type="sibTrans" cxnId="{FF680E48-F56C-44DD-8B0F-964B09AAA19E}">
      <dgm:prSet/>
      <dgm:spPr/>
      <dgm:t>
        <a:bodyPr/>
        <a:lstStyle/>
        <a:p>
          <a:endParaRPr lang="ru-RU"/>
        </a:p>
      </dgm:t>
    </dgm:pt>
    <dgm:pt modelId="{25E069FA-1713-4374-8F36-B564518DD148}">
      <dgm:prSet phldrT="[Текст]" custT="1"/>
      <dgm:spPr/>
      <dgm:t>
        <a:bodyPr/>
        <a:lstStyle/>
        <a:p>
          <a:r>
            <a:rPr lang="ru-RU" sz="2000" dirty="0" smtClean="0"/>
            <a:t>Токсикомании</a:t>
          </a:r>
          <a:endParaRPr lang="ru-RU" sz="2000" dirty="0"/>
        </a:p>
      </dgm:t>
    </dgm:pt>
    <dgm:pt modelId="{66959DAB-66FB-499F-B69B-65F033D395ED}" type="parTrans" cxnId="{BEE17989-97D4-4674-B4EC-58DE2E0B5EF2}">
      <dgm:prSet/>
      <dgm:spPr/>
      <dgm:t>
        <a:bodyPr/>
        <a:lstStyle/>
        <a:p>
          <a:endParaRPr lang="ru-RU"/>
        </a:p>
      </dgm:t>
    </dgm:pt>
    <dgm:pt modelId="{15A8BD08-4946-427E-A96A-01CA3FEEFF31}" type="sibTrans" cxnId="{BEE17989-97D4-4674-B4EC-58DE2E0B5EF2}">
      <dgm:prSet/>
      <dgm:spPr/>
      <dgm:t>
        <a:bodyPr/>
        <a:lstStyle/>
        <a:p>
          <a:endParaRPr lang="ru-RU"/>
        </a:p>
      </dgm:t>
    </dgm:pt>
    <dgm:pt modelId="{F7FF0CF8-4FBD-4854-AF17-550972B560BD}">
      <dgm:prSet phldrT="[Текст]" custT="1"/>
      <dgm:spPr/>
      <dgm:t>
        <a:bodyPr/>
        <a:lstStyle/>
        <a:p>
          <a:r>
            <a:rPr lang="ru-RU" sz="1800" dirty="0" err="1" smtClean="0"/>
            <a:t>Интернетные</a:t>
          </a:r>
          <a:r>
            <a:rPr lang="ru-RU" sz="900" dirty="0" smtClean="0"/>
            <a:t> </a:t>
          </a:r>
          <a:r>
            <a:rPr lang="ru-RU" sz="2000" dirty="0" smtClean="0"/>
            <a:t>игры</a:t>
          </a:r>
          <a:endParaRPr lang="ru-RU" sz="2000" dirty="0"/>
        </a:p>
      </dgm:t>
    </dgm:pt>
    <dgm:pt modelId="{237BE281-64C6-43FA-96CA-6AAC53C7626F}" type="parTrans" cxnId="{09485CCE-9E03-430D-8233-5098055B2E62}">
      <dgm:prSet/>
      <dgm:spPr/>
      <dgm:t>
        <a:bodyPr/>
        <a:lstStyle/>
        <a:p>
          <a:endParaRPr lang="ru-RU"/>
        </a:p>
      </dgm:t>
    </dgm:pt>
    <dgm:pt modelId="{E03F7F9A-BC03-4949-8387-94DA508BCBD4}" type="sibTrans" cxnId="{09485CCE-9E03-430D-8233-5098055B2E62}">
      <dgm:prSet/>
      <dgm:spPr/>
      <dgm:t>
        <a:bodyPr/>
        <a:lstStyle/>
        <a:p>
          <a:endParaRPr lang="ru-RU"/>
        </a:p>
      </dgm:t>
    </dgm:pt>
    <dgm:pt modelId="{9C7F0852-A0DF-415D-ACAD-D51938A8A765}">
      <dgm:prSet phldrT="[Текст]" custT="1"/>
      <dgm:spPr/>
      <dgm:t>
        <a:bodyPr/>
        <a:lstStyle/>
        <a:p>
          <a:r>
            <a:rPr lang="ru-RU" sz="2000" dirty="0" smtClean="0"/>
            <a:t>Азартные игры</a:t>
          </a:r>
          <a:endParaRPr lang="ru-RU" sz="2000" dirty="0"/>
        </a:p>
      </dgm:t>
    </dgm:pt>
    <dgm:pt modelId="{3EFEF1A2-5F8B-406B-841C-1251557D916A}" type="parTrans" cxnId="{891485BD-25D5-4BA1-9BF4-A2366F998DE7}">
      <dgm:prSet/>
      <dgm:spPr/>
      <dgm:t>
        <a:bodyPr/>
        <a:lstStyle/>
        <a:p>
          <a:endParaRPr lang="ru-RU"/>
        </a:p>
      </dgm:t>
    </dgm:pt>
    <dgm:pt modelId="{47A7C302-6331-41E0-8FAD-A5F9719B82EC}" type="sibTrans" cxnId="{891485BD-25D5-4BA1-9BF4-A2366F998DE7}">
      <dgm:prSet/>
      <dgm:spPr/>
      <dgm:t>
        <a:bodyPr/>
        <a:lstStyle/>
        <a:p>
          <a:endParaRPr lang="ru-RU"/>
        </a:p>
      </dgm:t>
    </dgm:pt>
    <dgm:pt modelId="{DEACDE51-F4D2-4689-868E-A660DE13436E}" type="pres">
      <dgm:prSet presAssocID="{CE7C8109-8C44-43BF-98BE-B79AC8055C7A}" presName="Name0" presStyleCnt="0">
        <dgm:presLayoutVars>
          <dgm:chMax val="1"/>
          <dgm:chPref val="1"/>
        </dgm:presLayoutVars>
      </dgm:prSet>
      <dgm:spPr/>
      <dgm:t>
        <a:bodyPr/>
        <a:lstStyle/>
        <a:p>
          <a:endParaRPr lang="ru-RU"/>
        </a:p>
      </dgm:t>
    </dgm:pt>
    <dgm:pt modelId="{F2676616-EDE7-49AE-BD9D-4161DDD41FF4}" type="pres">
      <dgm:prSet presAssocID="{E86DC557-E852-4684-ABA6-6C3FB86F9111}" presName="Parent" presStyleLbl="node0" presStyleIdx="0" presStyleCnt="1" custLinFactNeighborX="2759" custLinFactNeighborY="-32382">
        <dgm:presLayoutVars>
          <dgm:chMax val="5"/>
          <dgm:chPref val="5"/>
        </dgm:presLayoutVars>
      </dgm:prSet>
      <dgm:spPr/>
      <dgm:t>
        <a:bodyPr/>
        <a:lstStyle/>
        <a:p>
          <a:endParaRPr lang="ru-RU"/>
        </a:p>
      </dgm:t>
    </dgm:pt>
    <dgm:pt modelId="{96447AA8-13AF-4E15-AF89-ED9F2E54CA12}" type="pres">
      <dgm:prSet presAssocID="{E86DC557-E852-4684-ABA6-6C3FB86F9111}" presName="Accent2" presStyleLbl="node1" presStyleIdx="0" presStyleCnt="19"/>
      <dgm:spPr/>
    </dgm:pt>
    <dgm:pt modelId="{434C73B2-D72B-4975-BA9A-4C5CA6E5F644}" type="pres">
      <dgm:prSet presAssocID="{E86DC557-E852-4684-ABA6-6C3FB86F9111}" presName="Accent3" presStyleLbl="node1" presStyleIdx="1" presStyleCnt="19"/>
      <dgm:spPr/>
    </dgm:pt>
    <dgm:pt modelId="{9AC559F2-4D14-4B5F-97B0-1FFDDE4DE8AD}" type="pres">
      <dgm:prSet presAssocID="{E86DC557-E852-4684-ABA6-6C3FB86F9111}" presName="Accent4" presStyleLbl="node1" presStyleIdx="2" presStyleCnt="19"/>
      <dgm:spPr/>
    </dgm:pt>
    <dgm:pt modelId="{1374268E-0A8A-4387-A9CF-09E00B0EEB01}" type="pres">
      <dgm:prSet presAssocID="{E86DC557-E852-4684-ABA6-6C3FB86F9111}" presName="Accent5" presStyleLbl="node1" presStyleIdx="3" presStyleCnt="19" custLinFactX="-133246" custLinFactY="-24576" custLinFactNeighborX="-200000" custLinFactNeighborY="-100000"/>
      <dgm:spPr/>
    </dgm:pt>
    <dgm:pt modelId="{F9F4F76F-6291-4F7F-81D0-77E33AB02741}" type="pres">
      <dgm:prSet presAssocID="{E86DC557-E852-4684-ABA6-6C3FB86F9111}" presName="Accent6" presStyleLbl="node1" presStyleIdx="4" presStyleCnt="19"/>
      <dgm:spPr/>
    </dgm:pt>
    <dgm:pt modelId="{7D884E1A-7446-42C6-90E2-265C04436B39}" type="pres">
      <dgm:prSet presAssocID="{9320B9F2-C5CB-4762-96E1-23C725EEBD70}" presName="Child1" presStyleLbl="node1" presStyleIdx="5" presStyleCnt="19" custScaleX="196690" custScaleY="196606" custLinFactNeighborX="-92643" custLinFactNeighborY="-73759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84577316-8D59-43D5-8767-1F5D36CE4DB3}" type="pres">
      <dgm:prSet presAssocID="{9320B9F2-C5CB-4762-96E1-23C725EEBD70}" presName="Accent7" presStyleCnt="0"/>
      <dgm:spPr/>
    </dgm:pt>
    <dgm:pt modelId="{740C3174-7EB5-4BF3-87A5-3D5C8451DD17}" type="pres">
      <dgm:prSet presAssocID="{9320B9F2-C5CB-4762-96E1-23C725EEBD70}" presName="AccentHold1" presStyleLbl="node1" presStyleIdx="6" presStyleCnt="19" custLinFactX="-200000" custLinFactY="-153573" custLinFactNeighborX="-233677" custLinFactNeighborY="-200000"/>
      <dgm:spPr/>
    </dgm:pt>
    <dgm:pt modelId="{4C99D5B8-BBDA-4E54-ABC2-329E6DAF821A}" type="pres">
      <dgm:prSet presAssocID="{9320B9F2-C5CB-4762-96E1-23C725EEBD70}" presName="Accent8" presStyleCnt="0"/>
      <dgm:spPr/>
    </dgm:pt>
    <dgm:pt modelId="{3AE61C12-BACA-45D7-8070-7F336830EBB5}" type="pres">
      <dgm:prSet presAssocID="{9320B9F2-C5CB-4762-96E1-23C725EEBD70}" presName="AccentHold2" presStyleLbl="node1" presStyleIdx="7" presStyleCnt="19" custScaleX="87459" custScaleY="101487" custLinFactX="410410" custLinFactY="100000" custLinFactNeighborX="500000" custLinFactNeighborY="135344"/>
      <dgm:spPr/>
    </dgm:pt>
    <dgm:pt modelId="{AAE6AEC1-A215-427F-BBA4-FAAA6C8B8E46}" type="pres">
      <dgm:prSet presAssocID="{16768D69-37C3-4071-BB66-6200CCAC806C}" presName="Child2" presStyleLbl="node1" presStyleIdx="8" presStyleCnt="19" custScaleX="151123" custScaleY="148799" custLinFactY="100000" custLinFactNeighborX="-48727" custLinFactNeighborY="111818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123429FB-4B87-4160-B184-88D1C9FC789A}" type="pres">
      <dgm:prSet presAssocID="{16768D69-37C3-4071-BB66-6200CCAC806C}" presName="Accent9" presStyleCnt="0"/>
      <dgm:spPr/>
    </dgm:pt>
    <dgm:pt modelId="{F13F4D1C-D7ED-44B1-9878-438D9AE2D2D9}" type="pres">
      <dgm:prSet presAssocID="{16768D69-37C3-4071-BB66-6200CCAC806C}" presName="AccentHold1" presStyleLbl="node1" presStyleIdx="9" presStyleCnt="19" custLinFactNeighborX="27458" custLinFactNeighborY="-22489"/>
      <dgm:spPr/>
    </dgm:pt>
    <dgm:pt modelId="{F045C09F-3C88-4A8A-A251-DCDE46C429DD}" type="pres">
      <dgm:prSet presAssocID="{16768D69-37C3-4071-BB66-6200CCAC806C}" presName="Accent10" presStyleCnt="0"/>
      <dgm:spPr/>
    </dgm:pt>
    <dgm:pt modelId="{D573EA9D-E62C-4986-8D79-0EB954350A9A}" type="pres">
      <dgm:prSet presAssocID="{16768D69-37C3-4071-BB66-6200CCAC806C}" presName="AccentHold2" presStyleLbl="node1" presStyleIdx="10" presStyleCnt="19"/>
      <dgm:spPr/>
    </dgm:pt>
    <dgm:pt modelId="{85AF4B93-80CD-4619-B5A7-22FA355E090C}" type="pres">
      <dgm:prSet presAssocID="{16768D69-37C3-4071-BB66-6200CCAC806C}" presName="Accent11" presStyleCnt="0"/>
      <dgm:spPr/>
    </dgm:pt>
    <dgm:pt modelId="{B7388CFE-FC7C-422F-87CD-767AB6EDA360}" type="pres">
      <dgm:prSet presAssocID="{16768D69-37C3-4071-BB66-6200CCAC806C}" presName="AccentHold3" presStyleLbl="node1" presStyleIdx="11" presStyleCnt="19" custLinFactX="60737" custLinFactNeighborX="100000" custLinFactNeighborY="-57992"/>
      <dgm:spPr/>
    </dgm:pt>
    <dgm:pt modelId="{0BDD53CC-741E-49E4-B72B-099E770C0078}" type="pres">
      <dgm:prSet presAssocID="{25E069FA-1713-4374-8F36-B564518DD148}" presName="Child3" presStyleLbl="node1" presStyleIdx="12" presStyleCnt="19" custScaleX="161870" custScaleY="168810" custLinFactX="14629" custLinFactNeighborX="100000" custLinFactNeighborY="-82527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43817A65-737A-4FF8-9571-44F1E622BE5E}" type="pres">
      <dgm:prSet presAssocID="{25E069FA-1713-4374-8F36-B564518DD148}" presName="Accent12" presStyleCnt="0"/>
      <dgm:spPr/>
    </dgm:pt>
    <dgm:pt modelId="{D7EFC80E-CCCF-4402-A85C-14095DC94DFC}" type="pres">
      <dgm:prSet presAssocID="{25E069FA-1713-4374-8F36-B564518DD148}" presName="AccentHold1" presStyleLbl="node1" presStyleIdx="13" presStyleCnt="19" custLinFactX="299604" custLinFactY="200000" custLinFactNeighborX="300000" custLinFactNeighborY="250706"/>
      <dgm:spPr/>
    </dgm:pt>
    <dgm:pt modelId="{6671A191-9F84-4029-A314-2FC8233A207F}" type="pres">
      <dgm:prSet presAssocID="{F7FF0CF8-4FBD-4854-AF17-550972B560BD}" presName="Child4" presStyleLbl="node1" presStyleIdx="14" presStyleCnt="19" custScaleX="201373" custScaleY="178508" custLinFactNeighborX="-98331" custLinFactNeighborY="-1903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0471220C-47C6-46A0-8D4F-8D750047F9DE}" type="pres">
      <dgm:prSet presAssocID="{F7FF0CF8-4FBD-4854-AF17-550972B560BD}" presName="Accent13" presStyleCnt="0"/>
      <dgm:spPr/>
    </dgm:pt>
    <dgm:pt modelId="{8518C171-8A6B-4D04-BA33-9AAF4D8DF27D}" type="pres">
      <dgm:prSet presAssocID="{F7FF0CF8-4FBD-4854-AF17-550972B560BD}" presName="AccentHold1" presStyleLbl="node1" presStyleIdx="15" presStyleCnt="19" custLinFactX="-678284" custLinFactY="-105574" custLinFactNeighborX="-700000" custLinFactNeighborY="-200000"/>
      <dgm:spPr/>
    </dgm:pt>
    <dgm:pt modelId="{2DBA0D92-9D8A-4AE3-AFA6-EA6E2B0CF5C2}" type="pres">
      <dgm:prSet presAssocID="{9C7F0852-A0DF-415D-ACAD-D51938A8A765}" presName="Child5" presStyleLbl="node1" presStyleIdx="16" presStyleCnt="19" custScaleX="180609" custScaleY="178196" custLinFactX="94598" custLinFactNeighborX="100000" custLinFactNeighborY="13980">
        <dgm:presLayoutVars>
          <dgm:chMax val="0"/>
          <dgm:chPref val="0"/>
        </dgm:presLayoutVars>
      </dgm:prSet>
      <dgm:spPr/>
      <dgm:t>
        <a:bodyPr/>
        <a:lstStyle/>
        <a:p>
          <a:endParaRPr lang="ru-RU"/>
        </a:p>
      </dgm:t>
    </dgm:pt>
    <dgm:pt modelId="{BAD620C5-E7BB-4AE7-9297-6FC18ABCD472}" type="pres">
      <dgm:prSet presAssocID="{9C7F0852-A0DF-415D-ACAD-D51938A8A765}" presName="Accent15" presStyleCnt="0"/>
      <dgm:spPr/>
    </dgm:pt>
    <dgm:pt modelId="{63DBFCB2-D1DD-4141-BE35-972382C84C9F}" type="pres">
      <dgm:prSet presAssocID="{9C7F0852-A0DF-415D-ACAD-D51938A8A765}" presName="AccentHold2" presStyleLbl="node1" presStyleIdx="17" presStyleCnt="19" custLinFactX="-16738" custLinFactY="31251" custLinFactNeighborX="-100000" custLinFactNeighborY="100000"/>
      <dgm:spPr/>
    </dgm:pt>
    <dgm:pt modelId="{05A97195-006C-4C7C-9E1A-345A0B0F2C04}" type="pres">
      <dgm:prSet presAssocID="{9C7F0852-A0DF-415D-ACAD-D51938A8A765}" presName="Accent16" presStyleCnt="0"/>
      <dgm:spPr/>
    </dgm:pt>
    <dgm:pt modelId="{4CD34746-0F52-40D6-BE33-53C572A83F2E}" type="pres">
      <dgm:prSet presAssocID="{9C7F0852-A0DF-415D-ACAD-D51938A8A765}" presName="AccentHold3" presStyleLbl="node1" presStyleIdx="18" presStyleCnt="19"/>
      <dgm:spPr/>
    </dgm:pt>
  </dgm:ptLst>
  <dgm:cxnLst>
    <dgm:cxn modelId="{B46D894B-B921-4625-AE5A-F36A81FB2C8D}" type="presOf" srcId="{25E069FA-1713-4374-8F36-B564518DD148}" destId="{0BDD53CC-741E-49E4-B72B-099E770C0078}" srcOrd="0" destOrd="0" presId="urn:microsoft.com/office/officeart/2009/3/layout/CircleRelationship"/>
    <dgm:cxn modelId="{BEE17989-97D4-4674-B4EC-58DE2E0B5EF2}" srcId="{E86DC557-E852-4684-ABA6-6C3FB86F9111}" destId="{25E069FA-1713-4374-8F36-B564518DD148}" srcOrd="2" destOrd="0" parTransId="{66959DAB-66FB-499F-B69B-65F033D395ED}" sibTransId="{15A8BD08-4946-427E-A96A-01CA3FEEFF31}"/>
    <dgm:cxn modelId="{FF680E48-F56C-44DD-8B0F-964B09AAA19E}" srcId="{E86DC557-E852-4684-ABA6-6C3FB86F9111}" destId="{16768D69-37C3-4071-BB66-6200CCAC806C}" srcOrd="1" destOrd="0" parTransId="{64AAB344-E5FB-41F2-A367-96AF463813EF}" sibTransId="{5AB8697B-3BF1-4682-9F2E-14EB0FAD852F}"/>
    <dgm:cxn modelId="{320D5264-DFCB-4306-B8BE-D1122A02E311}" type="presOf" srcId="{CE7C8109-8C44-43BF-98BE-B79AC8055C7A}" destId="{DEACDE51-F4D2-4689-868E-A660DE13436E}" srcOrd="0" destOrd="0" presId="urn:microsoft.com/office/officeart/2009/3/layout/CircleRelationship"/>
    <dgm:cxn modelId="{9583B7EC-4F04-4BB8-8E01-FABEE32943D1}" type="presOf" srcId="{F7FF0CF8-4FBD-4854-AF17-550972B560BD}" destId="{6671A191-9F84-4029-A314-2FC8233A207F}" srcOrd="0" destOrd="0" presId="urn:microsoft.com/office/officeart/2009/3/layout/CircleRelationship"/>
    <dgm:cxn modelId="{4CFDFED4-32CD-4E22-8F63-4032804BB007}" type="presOf" srcId="{9C7F0852-A0DF-415D-ACAD-D51938A8A765}" destId="{2DBA0D92-9D8A-4AE3-AFA6-EA6E2B0CF5C2}" srcOrd="0" destOrd="0" presId="urn:microsoft.com/office/officeart/2009/3/layout/CircleRelationship"/>
    <dgm:cxn modelId="{09485CCE-9E03-430D-8233-5098055B2E62}" srcId="{E86DC557-E852-4684-ABA6-6C3FB86F9111}" destId="{F7FF0CF8-4FBD-4854-AF17-550972B560BD}" srcOrd="3" destOrd="0" parTransId="{237BE281-64C6-43FA-96CA-6AAC53C7626F}" sibTransId="{E03F7F9A-BC03-4949-8387-94DA508BCBD4}"/>
    <dgm:cxn modelId="{891485BD-25D5-4BA1-9BF4-A2366F998DE7}" srcId="{E86DC557-E852-4684-ABA6-6C3FB86F9111}" destId="{9C7F0852-A0DF-415D-ACAD-D51938A8A765}" srcOrd="4" destOrd="0" parTransId="{3EFEF1A2-5F8B-406B-841C-1251557D916A}" sibTransId="{47A7C302-6331-41E0-8FAD-A5F9719B82EC}"/>
    <dgm:cxn modelId="{B584DBDE-FA8B-4901-AE8E-A9411FCC2332}" srcId="{CE7C8109-8C44-43BF-98BE-B79AC8055C7A}" destId="{E86DC557-E852-4684-ABA6-6C3FB86F9111}" srcOrd="0" destOrd="0" parTransId="{E5C1805C-6158-48A8-B196-98F2E732F1ED}" sibTransId="{CA0887AC-D800-4B05-9471-8AA729E00C8B}"/>
    <dgm:cxn modelId="{2CA32C20-BC19-43E5-AD66-4B4E9F82B286}" type="presOf" srcId="{E86DC557-E852-4684-ABA6-6C3FB86F9111}" destId="{F2676616-EDE7-49AE-BD9D-4161DDD41FF4}" srcOrd="0" destOrd="0" presId="urn:microsoft.com/office/officeart/2009/3/layout/CircleRelationship"/>
    <dgm:cxn modelId="{1DD068F6-8738-4716-AEB8-F33D827C2BD2}" srcId="{E86DC557-E852-4684-ABA6-6C3FB86F9111}" destId="{9320B9F2-C5CB-4762-96E1-23C725EEBD70}" srcOrd="0" destOrd="0" parTransId="{002946F2-4DBD-4D3B-B83F-C0C239A9C14D}" sibTransId="{6F010FF8-6AD0-44E0-A592-948A14ECAB9A}"/>
    <dgm:cxn modelId="{0850B0DB-B3C1-4FC4-AA9D-129F6BF623BB}" type="presOf" srcId="{9320B9F2-C5CB-4762-96E1-23C725EEBD70}" destId="{7D884E1A-7446-42C6-90E2-265C04436B39}" srcOrd="0" destOrd="0" presId="urn:microsoft.com/office/officeart/2009/3/layout/CircleRelationship"/>
    <dgm:cxn modelId="{26A41677-5D9B-47F9-B532-3AAC967EBFEA}" type="presOf" srcId="{16768D69-37C3-4071-BB66-6200CCAC806C}" destId="{AAE6AEC1-A215-427F-BBA4-FAAA6C8B8E46}" srcOrd="0" destOrd="0" presId="urn:microsoft.com/office/officeart/2009/3/layout/CircleRelationship"/>
    <dgm:cxn modelId="{05D48783-F002-47C9-A456-D73839B0D5E4}" type="presParOf" srcId="{DEACDE51-F4D2-4689-868E-A660DE13436E}" destId="{F2676616-EDE7-49AE-BD9D-4161DDD41FF4}" srcOrd="0" destOrd="0" presId="urn:microsoft.com/office/officeart/2009/3/layout/CircleRelationship"/>
    <dgm:cxn modelId="{62732245-57EB-492F-8CF2-3016491B4D5B}" type="presParOf" srcId="{DEACDE51-F4D2-4689-868E-A660DE13436E}" destId="{96447AA8-13AF-4E15-AF89-ED9F2E54CA12}" srcOrd="1" destOrd="0" presId="urn:microsoft.com/office/officeart/2009/3/layout/CircleRelationship"/>
    <dgm:cxn modelId="{9407E52F-851A-4447-BFC5-984789C72B5D}" type="presParOf" srcId="{DEACDE51-F4D2-4689-868E-A660DE13436E}" destId="{434C73B2-D72B-4975-BA9A-4C5CA6E5F644}" srcOrd="2" destOrd="0" presId="urn:microsoft.com/office/officeart/2009/3/layout/CircleRelationship"/>
    <dgm:cxn modelId="{0EAFC59B-255B-4CB5-B5B4-A4B85F7B94BA}" type="presParOf" srcId="{DEACDE51-F4D2-4689-868E-A660DE13436E}" destId="{9AC559F2-4D14-4B5F-97B0-1FFDDE4DE8AD}" srcOrd="3" destOrd="0" presId="urn:microsoft.com/office/officeart/2009/3/layout/CircleRelationship"/>
    <dgm:cxn modelId="{09C5B390-82B5-4776-A896-B744E0AAFB7E}" type="presParOf" srcId="{DEACDE51-F4D2-4689-868E-A660DE13436E}" destId="{1374268E-0A8A-4387-A9CF-09E00B0EEB01}" srcOrd="4" destOrd="0" presId="urn:microsoft.com/office/officeart/2009/3/layout/CircleRelationship"/>
    <dgm:cxn modelId="{7B6D0967-A241-4B7D-A34F-9CE0CFEE286F}" type="presParOf" srcId="{DEACDE51-F4D2-4689-868E-A660DE13436E}" destId="{F9F4F76F-6291-4F7F-81D0-77E33AB02741}" srcOrd="5" destOrd="0" presId="urn:microsoft.com/office/officeart/2009/3/layout/CircleRelationship"/>
    <dgm:cxn modelId="{802F4088-1551-4D25-9CBB-37A11E13404A}" type="presParOf" srcId="{DEACDE51-F4D2-4689-868E-A660DE13436E}" destId="{7D884E1A-7446-42C6-90E2-265C04436B39}" srcOrd="6" destOrd="0" presId="urn:microsoft.com/office/officeart/2009/3/layout/CircleRelationship"/>
    <dgm:cxn modelId="{974AF4AA-56B8-495B-ADF2-AFAE8B303DB7}" type="presParOf" srcId="{DEACDE51-F4D2-4689-868E-A660DE13436E}" destId="{84577316-8D59-43D5-8767-1F5D36CE4DB3}" srcOrd="7" destOrd="0" presId="urn:microsoft.com/office/officeart/2009/3/layout/CircleRelationship"/>
    <dgm:cxn modelId="{7D966FED-C61E-4F79-B9FF-4F76491DE22E}" type="presParOf" srcId="{84577316-8D59-43D5-8767-1F5D36CE4DB3}" destId="{740C3174-7EB5-4BF3-87A5-3D5C8451DD17}" srcOrd="0" destOrd="0" presId="urn:microsoft.com/office/officeart/2009/3/layout/CircleRelationship"/>
    <dgm:cxn modelId="{0E06F264-733B-4EFF-A0C0-3E79774BB43B}" type="presParOf" srcId="{DEACDE51-F4D2-4689-868E-A660DE13436E}" destId="{4C99D5B8-BBDA-4E54-ABC2-329E6DAF821A}" srcOrd="8" destOrd="0" presId="urn:microsoft.com/office/officeart/2009/3/layout/CircleRelationship"/>
    <dgm:cxn modelId="{98F8DAD9-68AE-4C26-9D12-D692D960CF92}" type="presParOf" srcId="{4C99D5B8-BBDA-4E54-ABC2-329E6DAF821A}" destId="{3AE61C12-BACA-45D7-8070-7F336830EBB5}" srcOrd="0" destOrd="0" presId="urn:microsoft.com/office/officeart/2009/3/layout/CircleRelationship"/>
    <dgm:cxn modelId="{5B1E7751-F669-45E2-B0F7-B66CDDD1F121}" type="presParOf" srcId="{DEACDE51-F4D2-4689-868E-A660DE13436E}" destId="{AAE6AEC1-A215-427F-BBA4-FAAA6C8B8E46}" srcOrd="9" destOrd="0" presId="urn:microsoft.com/office/officeart/2009/3/layout/CircleRelationship"/>
    <dgm:cxn modelId="{130BBBEE-9B68-4961-9332-AB653F0831C7}" type="presParOf" srcId="{DEACDE51-F4D2-4689-868E-A660DE13436E}" destId="{123429FB-4B87-4160-B184-88D1C9FC789A}" srcOrd="10" destOrd="0" presId="urn:microsoft.com/office/officeart/2009/3/layout/CircleRelationship"/>
    <dgm:cxn modelId="{4E4C7F4E-EC6B-4B81-A0B7-3283E1125F29}" type="presParOf" srcId="{123429FB-4B87-4160-B184-88D1C9FC789A}" destId="{F13F4D1C-D7ED-44B1-9878-438D9AE2D2D9}" srcOrd="0" destOrd="0" presId="urn:microsoft.com/office/officeart/2009/3/layout/CircleRelationship"/>
    <dgm:cxn modelId="{EE509ED9-1D73-4BD3-9D91-AFDC3C12C24F}" type="presParOf" srcId="{DEACDE51-F4D2-4689-868E-A660DE13436E}" destId="{F045C09F-3C88-4A8A-A251-DCDE46C429DD}" srcOrd="11" destOrd="0" presId="urn:microsoft.com/office/officeart/2009/3/layout/CircleRelationship"/>
    <dgm:cxn modelId="{04E83497-190A-473A-B9DC-CA746BB35993}" type="presParOf" srcId="{F045C09F-3C88-4A8A-A251-DCDE46C429DD}" destId="{D573EA9D-E62C-4986-8D79-0EB954350A9A}" srcOrd="0" destOrd="0" presId="urn:microsoft.com/office/officeart/2009/3/layout/CircleRelationship"/>
    <dgm:cxn modelId="{46F26F63-39D1-4070-98FF-3D619538805C}" type="presParOf" srcId="{DEACDE51-F4D2-4689-868E-A660DE13436E}" destId="{85AF4B93-80CD-4619-B5A7-22FA355E090C}" srcOrd="12" destOrd="0" presId="urn:microsoft.com/office/officeart/2009/3/layout/CircleRelationship"/>
    <dgm:cxn modelId="{C39E9027-3508-415C-92EC-B796B624F9D9}" type="presParOf" srcId="{85AF4B93-80CD-4619-B5A7-22FA355E090C}" destId="{B7388CFE-FC7C-422F-87CD-767AB6EDA360}" srcOrd="0" destOrd="0" presId="urn:microsoft.com/office/officeart/2009/3/layout/CircleRelationship"/>
    <dgm:cxn modelId="{E8893A0C-1D28-43DC-8952-A08E15B4F4AB}" type="presParOf" srcId="{DEACDE51-F4D2-4689-868E-A660DE13436E}" destId="{0BDD53CC-741E-49E4-B72B-099E770C0078}" srcOrd="13" destOrd="0" presId="urn:microsoft.com/office/officeart/2009/3/layout/CircleRelationship"/>
    <dgm:cxn modelId="{CE0C6DCA-2B3C-4E09-8BED-E78BB40E27AA}" type="presParOf" srcId="{DEACDE51-F4D2-4689-868E-A660DE13436E}" destId="{43817A65-737A-4FF8-9571-44F1E622BE5E}" srcOrd="14" destOrd="0" presId="urn:microsoft.com/office/officeart/2009/3/layout/CircleRelationship"/>
    <dgm:cxn modelId="{00C8E7DE-9B82-4D26-906E-1B242E1E2866}" type="presParOf" srcId="{43817A65-737A-4FF8-9571-44F1E622BE5E}" destId="{D7EFC80E-CCCF-4402-A85C-14095DC94DFC}" srcOrd="0" destOrd="0" presId="urn:microsoft.com/office/officeart/2009/3/layout/CircleRelationship"/>
    <dgm:cxn modelId="{333C1128-27AE-4FDB-8CBD-B8163CCB379C}" type="presParOf" srcId="{DEACDE51-F4D2-4689-868E-A660DE13436E}" destId="{6671A191-9F84-4029-A314-2FC8233A207F}" srcOrd="15" destOrd="0" presId="urn:microsoft.com/office/officeart/2009/3/layout/CircleRelationship"/>
    <dgm:cxn modelId="{AF614981-E6DE-473A-872F-4B972F3A8E60}" type="presParOf" srcId="{DEACDE51-F4D2-4689-868E-A660DE13436E}" destId="{0471220C-47C6-46A0-8D4F-8D750047F9DE}" srcOrd="16" destOrd="0" presId="urn:microsoft.com/office/officeart/2009/3/layout/CircleRelationship"/>
    <dgm:cxn modelId="{472B0998-B556-4C48-8686-510AB1B9BC09}" type="presParOf" srcId="{0471220C-47C6-46A0-8D4F-8D750047F9DE}" destId="{8518C171-8A6B-4D04-BA33-9AAF4D8DF27D}" srcOrd="0" destOrd="0" presId="urn:microsoft.com/office/officeart/2009/3/layout/CircleRelationship"/>
    <dgm:cxn modelId="{A5B274E4-D2B3-4DA9-A2D7-C5E732890752}" type="presParOf" srcId="{DEACDE51-F4D2-4689-868E-A660DE13436E}" destId="{2DBA0D92-9D8A-4AE3-AFA6-EA6E2B0CF5C2}" srcOrd="17" destOrd="0" presId="urn:microsoft.com/office/officeart/2009/3/layout/CircleRelationship"/>
    <dgm:cxn modelId="{942EBC17-D89E-4477-92FA-D1F296E0F4D3}" type="presParOf" srcId="{DEACDE51-F4D2-4689-868E-A660DE13436E}" destId="{BAD620C5-E7BB-4AE7-9297-6FC18ABCD472}" srcOrd="18" destOrd="0" presId="urn:microsoft.com/office/officeart/2009/3/layout/CircleRelationship"/>
    <dgm:cxn modelId="{CDE45068-7347-4229-9777-B334F35ABC02}" type="presParOf" srcId="{BAD620C5-E7BB-4AE7-9297-6FC18ABCD472}" destId="{63DBFCB2-D1DD-4141-BE35-972382C84C9F}" srcOrd="0" destOrd="0" presId="urn:microsoft.com/office/officeart/2009/3/layout/CircleRelationship"/>
    <dgm:cxn modelId="{7D703B07-63EE-4708-A80F-6784FD879C73}" type="presParOf" srcId="{DEACDE51-F4D2-4689-868E-A660DE13436E}" destId="{05A97195-006C-4C7C-9E1A-345A0B0F2C04}" srcOrd="19" destOrd="0" presId="urn:microsoft.com/office/officeart/2009/3/layout/CircleRelationship"/>
    <dgm:cxn modelId="{8ED7DDAD-EC57-434C-8C8E-15A3AFA509F8}" type="presParOf" srcId="{05A97195-006C-4C7C-9E1A-345A0B0F2C04}" destId="{4CD34746-0F52-40D6-BE33-53C572A83F2E}" srcOrd="0" destOrd="0" presId="urn:microsoft.com/office/officeart/2009/3/layout/CircleRelationship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5D1C9CA-967F-45BC-AFCD-5F107CE01E25}">
      <dsp:nvSpPr>
        <dsp:cNvPr id="0" name=""/>
        <dsp:cNvSpPr/>
      </dsp:nvSpPr>
      <dsp:spPr>
        <a:xfrm>
          <a:off x="5184048" y="1502772"/>
          <a:ext cx="3953705" cy="3611128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Воспитать физически развитого ребенка путем формирования у него осознанного отношения к своему здоровью и потребности к здоровому образу жизни.</a:t>
          </a:r>
          <a:endParaRPr lang="ru-RU" sz="1600" kern="1200" dirty="0"/>
        </a:p>
      </dsp:txBody>
      <dsp:txXfrm>
        <a:off x="5736142" y="1928602"/>
        <a:ext cx="2279613" cy="2759469"/>
      </dsp:txXfrm>
    </dsp:sp>
    <dsp:sp modelId="{28DDAC01-4616-4D23-8D2C-402ACE6EB70C}">
      <dsp:nvSpPr>
        <dsp:cNvPr id="0" name=""/>
        <dsp:cNvSpPr/>
      </dsp:nvSpPr>
      <dsp:spPr>
        <a:xfrm>
          <a:off x="463714" y="1772827"/>
          <a:ext cx="3883617" cy="387119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Пропаганда здорового образа жизни среди несовершеннолетних, ответственности за своё здоровье, повышение мотивации к саморазвитию и самосовершенствованию</a:t>
          </a:r>
          <a:endParaRPr lang="ru-RU" sz="1600" kern="1200" dirty="0"/>
        </a:p>
      </dsp:txBody>
      <dsp:txXfrm>
        <a:off x="1565822" y="2229324"/>
        <a:ext cx="2239202" cy="295819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647BB4-E483-41F1-880F-08534027F3FB}">
      <dsp:nvSpPr>
        <dsp:cNvPr id="0" name=""/>
        <dsp:cNvSpPr/>
      </dsp:nvSpPr>
      <dsp:spPr>
        <a:xfrm>
          <a:off x="0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Воспитывать самостоятельность, самоконтроль при выполнении режима дня.</a:t>
          </a:r>
          <a:endParaRPr lang="ru-RU" sz="1600" kern="1200" dirty="0"/>
        </a:p>
      </dsp:txBody>
      <dsp:txXfrm>
        <a:off x="0" y="591343"/>
        <a:ext cx="2571749" cy="1543050"/>
      </dsp:txXfrm>
    </dsp:sp>
    <dsp:sp modelId="{A6B2B77A-EC17-423F-B1B0-0F6B350F1481}">
      <dsp:nvSpPr>
        <dsp:cNvPr id="0" name=""/>
        <dsp:cNvSpPr/>
      </dsp:nvSpPr>
      <dsp:spPr>
        <a:xfrm>
          <a:off x="2828925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Знакомить детей с правилами личной гигиены, обучать  практическим навыкам и умениям соблюдения правил личной гигиены</a:t>
          </a:r>
          <a:endParaRPr lang="ru-RU" sz="1600" kern="1200" dirty="0"/>
        </a:p>
      </dsp:txBody>
      <dsp:txXfrm>
        <a:off x="2828925" y="591343"/>
        <a:ext cx="2571749" cy="1543050"/>
      </dsp:txXfrm>
    </dsp:sp>
    <dsp:sp modelId="{7B1D012B-303D-4C90-8083-DED0AE36125D}">
      <dsp:nvSpPr>
        <dsp:cNvPr id="0" name=""/>
        <dsp:cNvSpPr/>
      </dsp:nvSpPr>
      <dsp:spPr>
        <a:xfrm>
          <a:off x="5657849" y="591343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Формировать у детей необходимые знания и умения для сохранения своего здоровья. Научить использовать полученные знания в повседневной жизни</a:t>
          </a:r>
          <a:r>
            <a:rPr lang="ru-RU" sz="1400" kern="1200" dirty="0" smtClean="0"/>
            <a:t>.</a:t>
          </a:r>
          <a:endParaRPr lang="ru-RU" sz="1400" kern="1200" dirty="0"/>
        </a:p>
      </dsp:txBody>
      <dsp:txXfrm>
        <a:off x="5657849" y="591343"/>
        <a:ext cx="2571749" cy="1543050"/>
      </dsp:txXfrm>
    </dsp:sp>
    <dsp:sp modelId="{BCD3FFF2-BE76-42F2-9F4F-F4B14C5F6B76}">
      <dsp:nvSpPr>
        <dsp:cNvPr id="0" name=""/>
        <dsp:cNvSpPr/>
      </dsp:nvSpPr>
      <dsp:spPr>
        <a:xfrm>
          <a:off x="0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Расширять знания детей о значении и принципах правильного питания для формирования здорового организма</a:t>
          </a:r>
          <a:endParaRPr lang="ru-RU" sz="1600" kern="1200" dirty="0"/>
        </a:p>
      </dsp:txBody>
      <dsp:txXfrm>
        <a:off x="0" y="2391569"/>
        <a:ext cx="2571749" cy="1543050"/>
      </dsp:txXfrm>
    </dsp:sp>
    <dsp:sp modelId="{8457B3CE-098F-4002-A3E8-ABE1B0B17765}">
      <dsp:nvSpPr>
        <dsp:cNvPr id="0" name=""/>
        <dsp:cNvSpPr/>
      </dsp:nvSpPr>
      <dsp:spPr>
        <a:xfrm>
          <a:off x="2828925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Предупредить формирование у детей вредных привычек, способствовать стремлению приобретать полезные привычки и избегать вредных.</a:t>
          </a:r>
          <a:endParaRPr lang="ru-RU" sz="1600" kern="1200" dirty="0"/>
        </a:p>
      </dsp:txBody>
      <dsp:txXfrm>
        <a:off x="2828925" y="2391569"/>
        <a:ext cx="2571749" cy="1543050"/>
      </dsp:txXfrm>
    </dsp:sp>
    <dsp:sp modelId="{EDF70B78-9557-4FB5-9CD0-4995EF87D4E0}">
      <dsp:nvSpPr>
        <dsp:cNvPr id="0" name=""/>
        <dsp:cNvSpPr/>
      </dsp:nvSpPr>
      <dsp:spPr>
        <a:xfrm>
          <a:off x="5657849" y="2391569"/>
          <a:ext cx="2571749" cy="1543050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Развивать привычку к повседневной физической активности, к занятиям физической культурой</a:t>
          </a:r>
          <a:endParaRPr lang="ru-RU" sz="1600" kern="1200" dirty="0"/>
        </a:p>
      </dsp:txBody>
      <dsp:txXfrm>
        <a:off x="5657849" y="2391569"/>
        <a:ext cx="2571749" cy="15430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2676616-EDE7-49AE-BD9D-4161DDD41FF4}">
      <dsp:nvSpPr>
        <dsp:cNvPr id="0" name=""/>
        <dsp:cNvSpPr/>
      </dsp:nvSpPr>
      <dsp:spPr>
        <a:xfrm>
          <a:off x="2517005" y="42149"/>
          <a:ext cx="2532293" cy="253272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000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Наркотики</a:t>
          </a:r>
          <a:endParaRPr lang="ru-RU" sz="2000" kern="1200" dirty="0"/>
        </a:p>
      </dsp:txBody>
      <dsp:txXfrm>
        <a:off x="2887851" y="413058"/>
        <a:ext cx="1790601" cy="1790910"/>
      </dsp:txXfrm>
    </dsp:sp>
    <dsp:sp modelId="{96447AA8-13AF-4E15-AF89-ED9F2E54CA12}">
      <dsp:nvSpPr>
        <dsp:cNvPr id="0" name=""/>
        <dsp:cNvSpPr/>
      </dsp:nvSpPr>
      <dsp:spPr>
        <a:xfrm>
          <a:off x="3225787" y="3206746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4C73B2-D72B-4975-BA9A-4C5CA6E5F644}">
      <dsp:nvSpPr>
        <dsp:cNvPr id="0" name=""/>
        <dsp:cNvSpPr/>
      </dsp:nvSpPr>
      <dsp:spPr>
        <a:xfrm>
          <a:off x="5142538" y="1890144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AC559F2-4D14-4B5F-97B0-1FFDDE4DE8AD}">
      <dsp:nvSpPr>
        <dsp:cNvPr id="0" name=""/>
        <dsp:cNvSpPr/>
      </dsp:nvSpPr>
      <dsp:spPr>
        <a:xfrm>
          <a:off x="4167021" y="3423993"/>
          <a:ext cx="281539" cy="2819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374268E-0A8A-4387-A9CF-09E00B0EEB01}">
      <dsp:nvSpPr>
        <dsp:cNvPr id="0" name=""/>
        <dsp:cNvSpPr/>
      </dsp:nvSpPr>
      <dsp:spPr>
        <a:xfrm>
          <a:off x="2602632" y="892695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9F4F76F-6291-4F7F-81D0-77E33AB02741}">
      <dsp:nvSpPr>
        <dsp:cNvPr id="0" name=""/>
        <dsp:cNvSpPr/>
      </dsp:nvSpPr>
      <dsp:spPr>
        <a:xfrm>
          <a:off x="2640373" y="2315132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D884E1A-7446-42C6-90E2-265C04436B39}">
      <dsp:nvSpPr>
        <dsp:cNvPr id="0" name=""/>
        <dsp:cNvSpPr/>
      </dsp:nvSpPr>
      <dsp:spPr>
        <a:xfrm>
          <a:off x="203978" y="62600"/>
          <a:ext cx="2025001" cy="202436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Алкоголь</a:t>
          </a:r>
          <a:endParaRPr lang="ru-RU" sz="2000" kern="1200" dirty="0"/>
        </a:p>
      </dsp:txBody>
      <dsp:txXfrm>
        <a:off x="500533" y="359062"/>
        <a:ext cx="1431891" cy="1431442"/>
      </dsp:txXfrm>
    </dsp:sp>
    <dsp:sp modelId="{740C3174-7EB5-4BF3-87A5-3D5C8451DD17}">
      <dsp:nvSpPr>
        <dsp:cNvPr id="0" name=""/>
        <dsp:cNvSpPr/>
      </dsp:nvSpPr>
      <dsp:spPr>
        <a:xfrm>
          <a:off x="2386609" y="159072"/>
          <a:ext cx="281539" cy="2819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E61C12-BACA-45D7-8070-7F336830EBB5}">
      <dsp:nvSpPr>
        <dsp:cNvPr id="0" name=""/>
        <dsp:cNvSpPr/>
      </dsp:nvSpPr>
      <dsp:spPr>
        <a:xfrm>
          <a:off x="6419058" y="3845023"/>
          <a:ext cx="445215" cy="516742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AE6AEC1-A215-427F-BBA4-FAAA6C8B8E46}">
      <dsp:nvSpPr>
        <dsp:cNvPr id="0" name=""/>
        <dsp:cNvSpPr/>
      </dsp:nvSpPr>
      <dsp:spPr>
        <a:xfrm>
          <a:off x="4474845" y="2764909"/>
          <a:ext cx="1555871" cy="1532118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Курение</a:t>
          </a:r>
          <a:endParaRPr lang="ru-RU" sz="2000" kern="1200" dirty="0"/>
        </a:p>
      </dsp:txBody>
      <dsp:txXfrm>
        <a:off x="4702697" y="2989282"/>
        <a:ext cx="1100167" cy="1083372"/>
      </dsp:txXfrm>
    </dsp:sp>
    <dsp:sp modelId="{F13F4D1C-D7ED-44B1-9878-438D9AE2D2D9}">
      <dsp:nvSpPr>
        <dsp:cNvPr id="0" name=""/>
        <dsp:cNvSpPr/>
      </dsp:nvSpPr>
      <dsp:spPr>
        <a:xfrm>
          <a:off x="4857271" y="1482306"/>
          <a:ext cx="281539" cy="281967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573EA9D-E62C-4986-8D79-0EB954350A9A}">
      <dsp:nvSpPr>
        <dsp:cNvPr id="0" name=""/>
        <dsp:cNvSpPr/>
      </dsp:nvSpPr>
      <dsp:spPr>
        <a:xfrm>
          <a:off x="1558889" y="3256532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7388CFE-FC7C-422F-87CD-767AB6EDA360}">
      <dsp:nvSpPr>
        <dsp:cNvPr id="0" name=""/>
        <dsp:cNvSpPr/>
      </dsp:nvSpPr>
      <dsp:spPr>
        <a:xfrm>
          <a:off x="3921166" y="2847591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DD53CC-741E-49E4-B72B-099E770C0078}">
      <dsp:nvSpPr>
        <dsp:cNvPr id="0" name=""/>
        <dsp:cNvSpPr/>
      </dsp:nvSpPr>
      <dsp:spPr>
        <a:xfrm>
          <a:off x="6563084" y="1410300"/>
          <a:ext cx="1666515" cy="1738163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Токсикомании</a:t>
          </a:r>
          <a:endParaRPr lang="ru-RU" sz="2000" kern="1200" dirty="0"/>
        </a:p>
      </dsp:txBody>
      <dsp:txXfrm>
        <a:off x="6807139" y="1664848"/>
        <a:ext cx="1178405" cy="1229067"/>
      </dsp:txXfrm>
    </dsp:sp>
    <dsp:sp modelId="{D7EFC80E-CCCF-4402-A85C-14095DC94DFC}">
      <dsp:nvSpPr>
        <dsp:cNvPr id="0" name=""/>
        <dsp:cNvSpPr/>
      </dsp:nvSpPr>
      <dsp:spPr>
        <a:xfrm>
          <a:off x="6657470" y="3498528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71A191-9F84-4029-A314-2FC8233A207F}">
      <dsp:nvSpPr>
        <dsp:cNvPr id="0" name=""/>
        <dsp:cNvSpPr/>
      </dsp:nvSpPr>
      <dsp:spPr>
        <a:xfrm>
          <a:off x="1234481" y="2895378"/>
          <a:ext cx="2073214" cy="183801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err="1" smtClean="0"/>
            <a:t>Интернетные</a:t>
          </a:r>
          <a:r>
            <a:rPr lang="ru-RU" sz="900" kern="1200" dirty="0" smtClean="0"/>
            <a:t> </a:t>
          </a:r>
          <a:r>
            <a:rPr lang="ru-RU" sz="2000" kern="1200" dirty="0" smtClean="0"/>
            <a:t>игры</a:t>
          </a:r>
          <a:endParaRPr lang="ru-RU" sz="2000" kern="1200" dirty="0"/>
        </a:p>
      </dsp:txBody>
      <dsp:txXfrm>
        <a:off x="1538096" y="3164550"/>
        <a:ext cx="1465984" cy="1299675"/>
      </dsp:txXfrm>
    </dsp:sp>
    <dsp:sp modelId="{8518C171-8A6B-4D04-BA33-9AAF4D8DF27D}">
      <dsp:nvSpPr>
        <dsp:cNvPr id="0" name=""/>
        <dsp:cNvSpPr/>
      </dsp:nvSpPr>
      <dsp:spPr>
        <a:xfrm>
          <a:off x="874439" y="2836912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DBA0D92-9D8A-4AE3-AFA6-EA6E2B0CF5C2}">
      <dsp:nvSpPr>
        <dsp:cNvPr id="0" name=""/>
        <dsp:cNvSpPr/>
      </dsp:nvSpPr>
      <dsp:spPr>
        <a:xfrm>
          <a:off x="5338939" y="-259432"/>
          <a:ext cx="1859441" cy="1834806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Азартные игры</a:t>
          </a:r>
          <a:endParaRPr lang="ru-RU" sz="2000" kern="1200" dirty="0"/>
        </a:p>
      </dsp:txBody>
      <dsp:txXfrm>
        <a:off x="5611248" y="9269"/>
        <a:ext cx="1314823" cy="1297404"/>
      </dsp:txXfrm>
    </dsp:sp>
    <dsp:sp modelId="{63DBFCB2-D1DD-4141-BE35-972382C84C9F}">
      <dsp:nvSpPr>
        <dsp:cNvPr id="0" name=""/>
        <dsp:cNvSpPr/>
      </dsp:nvSpPr>
      <dsp:spPr>
        <a:xfrm>
          <a:off x="2242592" y="1383210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CD34746-0F52-40D6-BE33-53C572A83F2E}">
      <dsp:nvSpPr>
        <dsp:cNvPr id="0" name=""/>
        <dsp:cNvSpPr/>
      </dsp:nvSpPr>
      <dsp:spPr>
        <a:xfrm>
          <a:off x="4857882" y="252650"/>
          <a:ext cx="204141" cy="204120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CircleRelationship">
  <dgm:title val=""/>
  <dgm:desc val=""/>
  <dgm:catLst>
    <dgm:cat type="relationship" pri="15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0" srcId="0" destId="10" srcOrd="0" destOrd="0"/>
        <dgm:cxn modelId="21" srcId="10" destId="11" srcOrd="0" destOrd="0"/>
        <dgm:cxn modelId="22" srcId="10" destId="12" srcOrd="0" destOrd="0"/>
      </dgm:cxnLst>
      <dgm:bg/>
      <dgm:whole/>
    </dgm:dataModel>
  </dgm:clrData>
  <dgm:layoutNode name="Name0">
    <dgm:varLst>
      <dgm:chMax val="1"/>
      <dgm:chPref val="1"/>
    </dgm:varLst>
    <dgm:shape xmlns:r="http://schemas.openxmlformats.org/officeDocument/2006/relationships" r:blip="">
      <dgm:adjLst/>
    </dgm:shape>
    <dgm:choose name="Name1">
      <dgm:if name="Name2" axis="ch ch" ptType="node node" func="cnt" op="equ" val="0">
        <dgm:alg type="composite">
          <dgm:param type="ar" val="0.98"/>
        </dgm:alg>
        <dgm:constrLst>
          <dgm:constr type="primFontSz" for="des" ptType="node" op="equ" val="65"/>
          <dgm:constr type="l" for="ch" forName="Parent" refType="w" fact="0"/>
          <dgm:constr type="t" for="ch" forName="Parent" refType="h" fact="0.039"/>
          <dgm:constr type="w" for="ch" forName="Parent" refType="w" fact="0.8734"/>
          <dgm:constr type="h" for="ch" forName="Parent" refType="h" fact="0.856"/>
          <dgm:constr type="l" for="ch" forName="Accent1" refType="w" fact="0.4984"/>
          <dgm:constr type="t" for="ch" forName="Accent1" refType="h" fact="0"/>
          <dgm:constr type="w" for="ch" forName="Accent1" refType="w" fact="0.0972"/>
          <dgm:constr type="h" for="ch" forName="Accent1" refType="h" fact="0.0952"/>
          <dgm:constr type="l" for="ch" forName="Accent2" refType="w" fact="0.2684"/>
          <dgm:constr type="t" for="ch" forName="Accent2" refType="h" fact="0.8314"/>
          <dgm:constr type="w" for="ch" forName="Accent2" refType="w" fact="0.0704"/>
          <dgm:constr type="h" for="ch" forName="Accent2" refType="h" fact="0.069"/>
          <dgm:constr type="l" for="ch" forName="Accent3" refType="w" fact="0.9296"/>
          <dgm:constr type="t" for="ch" forName="Accent3" refType="h" fact="0.3864"/>
          <dgm:constr type="w" for="ch" forName="Accent3" refType="w" fact="0.0704"/>
          <dgm:constr type="h" for="ch" forName="Accent3" refType="h" fact="0.069"/>
          <dgm:constr type="l" for="ch" forName="Accent4" refType="w" fact="0.5931"/>
          <dgm:constr type="t" for="ch" forName="Accent4" refType="h" fact="0.9048"/>
          <dgm:constr type="w" for="ch" forName="Accent4" refType="w" fact="0.0972"/>
          <dgm:constr type="h" for="ch" forName="Accent4" refType="h" fact="0.0952"/>
          <dgm:constr type="l" for="ch" forName="Accent5" refType="w" fact="0.2883"/>
          <dgm:constr type="t" for="ch" forName="Accent5" refType="h" fact="0.1353"/>
          <dgm:constr type="w" for="ch" forName="Accent5" refType="w" fact="0.0704"/>
          <dgm:constr type="h" for="ch" forName="Accent5" refType="h" fact="0.069"/>
          <dgm:constr type="l" for="ch" forName="Accent6" refType="w" fact="0.0666"/>
          <dgm:constr type="t" for="ch" forName="Accent6" refType="h" fact="0.53"/>
          <dgm:constr type="w" for="ch" forName="Accent6" refType="w" fact="0.0704"/>
          <dgm:constr type="h" for="ch" forName="Accent6" refType="h" fact="0.069"/>
        </dgm:constrLst>
      </dgm:if>
      <dgm:if name="Name3" axis="ch ch" ptType="node node" func="cnt" op="equ" val="1">
        <dgm:alg type="composite">
          <dgm:param type="ar" val="1.2476"/>
        </dgm:alg>
        <dgm:constrLst>
          <dgm:constr type="primFontSz" for="des" ptType="node" op="equ" val="65"/>
          <dgm:constr type="l" for="ch" forName="Parent" refType="w" fact="0.2145"/>
          <dgm:constr type="t" for="ch" forName="Parent" refType="h" fact="0.039"/>
          <dgm:constr type="w" for="ch" forName="Parent" refType="w" fact="0.6861"/>
          <dgm:constr type="h" for="ch" forName="Parent" refType="h" fact="0.856"/>
          <dgm:constr type="l" for="ch" forName="Accent8" refType="w" fact="0.0262"/>
          <dgm:constr type="t" for="ch" forName="Accent8" refType="h" fact="0.6434"/>
          <dgm:constr type="w" for="ch" forName="Accent8" refType="w" fact="0.138"/>
          <dgm:constr type="h" for="ch" forName="Accent8" refType="h" fact="0.1721"/>
          <dgm:constr type="l" for="ch" forName="Accent1" refType="w" fact="0.6059"/>
          <dgm:constr type="t" for="ch" forName="Accent1" refType="h" fact="0"/>
          <dgm:constr type="w" for="ch" forName="Accent1" refType="w" fact="0.0763"/>
          <dgm:constr type="h" for="ch" forName="Accent1" refType="h" fact="0.0952"/>
          <dgm:constr type="l" for="ch" forName="Accent2" refType="w" fact="0.4253"/>
          <dgm:constr type="t" for="ch" forName="Accent2" refType="h" fact="0.8314"/>
          <dgm:constr type="w" for="ch" forName="Accent2" refType="w" fact="0.0553"/>
          <dgm:constr type="h" for="ch" forName="Accent2" refType="h" fact="0.069"/>
          <dgm:constr type="l" for="ch" forName="Accent3" refType="w" fact="0.9447"/>
          <dgm:constr type="t" for="ch" forName="Accent3" refType="h" fact="0.3864"/>
          <dgm:constr type="w" for="ch" forName="Accent3" refType="w" fact="0.0553"/>
          <dgm:constr type="h" for="ch" forName="Accent3" refType="h" fact="0.069"/>
          <dgm:constr type="l" for="ch" forName="Child1" refType="w" fact="0"/>
          <dgm:constr type="t" for="ch" forName="Child1" refType="h" fact="0.1935"/>
          <dgm:constr type="w" for="ch" forName="Child1" refType="w" fact="0.2789"/>
          <dgm:constr type="h" for="ch" forName="Child1" refType="h" fact="0.3479"/>
          <dgm:constr type="l" for="ch" forName="Accent4" refType="w" fact="0.6803"/>
          <dgm:constr type="t" for="ch" forName="Accent4" refType="h" fact="0.9048"/>
          <dgm:constr type="w" for="ch" forName="Accent4" refType="w" fact="0.0763"/>
          <dgm:constr type="h" for="ch" forName="Accent4" refType="h" fact="0.0952"/>
          <dgm:constr type="l" for="ch" forName="Accent7" refType="w" fact="0.5287"/>
          <dgm:constr type="t" for="ch" forName="Accent7" refType="h" fact="0.1383"/>
          <dgm:constr type="w" for="ch" forName="Accent7" refType="w" fact="0.0763"/>
          <dgm:constr type="h" for="ch" forName="Accent7" refType="h" fact="0.0952"/>
          <dgm:constr type="l" for="ch" forName="Accent5" refType="w" fact="0.4409"/>
          <dgm:constr type="t" for="ch" forName="Accent5" refType="h" fact="0.1353"/>
          <dgm:constr type="w" for="ch" forName="Accent5" refType="w" fact="0.0553"/>
          <dgm:constr type="h" for="ch" forName="Accent5" refType="h" fact="0.069"/>
          <dgm:constr type="l" for="ch" forName="Accent6" refType="w" fact="0.2668"/>
          <dgm:constr type="t" for="ch" forName="Accent6" refType="h" fact="0.53"/>
          <dgm:constr type="w" for="ch" forName="Accent6" refType="w" fact="0.0553"/>
          <dgm:constr type="h" for="ch" forName="Accent6" refType="h" fact="0.069"/>
        </dgm:constrLst>
      </dgm:if>
      <dgm:if name="Name4" axis="ch ch" ptType="node node" func="cnt" op="equ" val="2">
        <dgm:alg type="composite">
          <dgm:param type="ar" val="1.592"/>
        </dgm:alg>
        <dgm:constrLst>
          <dgm:constr type="primFontSz" for="des" ptType="node" op="equ" val="65"/>
          <dgm:constr type="l" for="ch" forName="Parent" refType="w" fact="0.1886"/>
          <dgm:constr type="t" for="ch" forName="Parent" refType="h" fact="0.039"/>
          <dgm:constr type="w" for="ch" forName="Parent" refType="w" fact="0.5377"/>
          <dgm:constr type="h" for="ch" forName="Parent" refType="h" fact="0.856"/>
          <dgm:constr type="l" for="ch" forName="Accent8" refType="w" fact="0.0411"/>
          <dgm:constr type="t" for="ch" forName="Accent8" refType="h" fact="0.6434"/>
          <dgm:constr type="w" for="ch" forName="Accent8" refType="w" fact="0.1081"/>
          <dgm:constr type="h" for="ch" forName="Accent8" refType="h" fact="0.1721"/>
          <dgm:constr type="l" for="ch" forName="Accent1" refType="w" fact="0.4954"/>
          <dgm:constr type="t" for="ch" forName="Accent1" refType="h" fact="0"/>
          <dgm:constr type="w" for="ch" forName="Accent1" refType="w" fact="0.0598"/>
          <dgm:constr type="h" for="ch" forName="Accent1" refType="h" fact="0.0952"/>
          <dgm:constr type="l" for="ch" forName="Accent2" refType="w" fact="0.3538"/>
          <dgm:constr type="t" for="ch" forName="Accent2" refType="h" fact="0.8314"/>
          <dgm:constr type="w" for="ch" forName="Accent2" refType="w" fact="0.0433"/>
          <dgm:constr type="h" for="ch" forName="Accent2" refType="h" fact="0.069"/>
          <dgm:constr type="l" for="ch" forName="Accent3" refType="w" fact="0.7609"/>
          <dgm:constr type="t" for="ch" forName="Accent3" refType="h" fact="0.3864"/>
          <dgm:constr type="w" for="ch" forName="Accent3" refType="w" fact="0.0433"/>
          <dgm:constr type="h" for="ch" forName="Accent3" refType="h" fact="0.069"/>
          <dgm:constr type="l" for="ch" forName="Accent9" refType="w" fact="0.6839"/>
          <dgm:constr type="t" for="ch" forName="Accent9" refType="h" fact="0.27"/>
          <dgm:constr type="w" for="ch" forName="Accent9" refType="w" fact="0.0598"/>
          <dgm:constr type="h" for="ch" forName="Accent9" refType="h" fact="0.0952"/>
          <dgm:constr type="l" for="ch" forName="Child1" refType="w" fact="0.0206"/>
          <dgm:constr type="t" for="ch" forName="Child1" refType="h" fact="0.1935"/>
          <dgm:constr type="w" for="ch" forName="Child1" refType="w" fact="0.2186"/>
          <dgm:constr type="h" for="ch" forName="Child1" refType="h" fact="0.3479"/>
          <dgm:constr type="l" for="ch" forName="Child2" refType="w" fact="0.7814"/>
          <dgm:constr type="t" for="ch" forName="Child2" refType="h" fact="0.0298"/>
          <dgm:constr type="w" for="ch" forName="Child2" refType="w" fact="0.2186"/>
          <dgm:constr type="h" for="ch" forName="Child2" refType="h" fact="0.3479"/>
          <dgm:constr type="l" for="ch" forName="Accent10" refType="w" fact="0"/>
          <dgm:constr type="t" for="ch" forName="Accent10" refType="h" fact="0.8482"/>
          <dgm:constr type="w" for="ch" forName="Accent10" refType="w" fact="0.0433"/>
          <dgm:constr type="h" for="ch" forName="Accent10" refType="h" fact="0.069"/>
          <dgm:constr type="l" for="ch" forName="Accent11" refType="w" fact="0.4318"/>
          <dgm:constr type="t" for="ch" forName="Accent11" refType="h" fact="0.75"/>
          <dgm:constr type="w" for="ch" forName="Accent11" refType="w" fact="0.0433"/>
          <dgm:constr type="h" for="ch" forName="Accent11" refType="h" fact="0.069"/>
          <dgm:constr type="l" for="ch" forName="Accent7" refType="w" fact="0.4349"/>
          <dgm:constr type="t" for="ch" forName="Accent7" refType="h" fact="0.1383"/>
          <dgm:constr type="w" for="ch" forName="Accent7" refType="w" fact="0.0598"/>
          <dgm:constr type="h" for="ch" forName="Accent7" refType="h" fact="0.0952"/>
          <dgm:constr type="l" for="ch" forName="Accent5" refType="w" fact="0.3661"/>
          <dgm:constr type="t" for="ch" forName="Accent5" refType="h" fact="0.1353"/>
          <dgm:constr type="w" for="ch" forName="Accent5" refType="w" fact="0.0433"/>
          <dgm:constr type="h" for="ch" forName="Accent5" refType="h" fact="0.069"/>
          <dgm:constr type="l" for="ch" forName="Accent6" refType="w" fact="0.2296"/>
          <dgm:constr type="t" for="ch" forName="Accent6" refType="h" fact="0.53"/>
          <dgm:constr type="w" for="ch" forName="Accent6" refType="w" fact="0.0433"/>
          <dgm:constr type="h" for="ch" forName="Accent6" refType="h" fact="0.069"/>
          <dgm:constr type="l" for="ch" forName="Accent4" refType="w" fact="0.5537"/>
          <dgm:constr type="t" for="ch" forName="Accent4" refType="h" fact="0.9048"/>
          <dgm:constr type="w" for="ch" forName="Accent4" refType="w" fact="0.0598"/>
          <dgm:constr type="h" for="ch" forName="Accent4" refType="h" fact="0.0952"/>
        </dgm:constrLst>
      </dgm:if>
      <dgm:if name="Name5" axis="ch ch" ptType="node node" func="cnt" op="equ" val="3">
        <dgm:alg type="composite">
          <dgm:param type="ar" val="1.755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9"/>
          <dgm:constr type="w" for="ch" forName="Parent" refType="w" fact="0.4875"/>
          <dgm:constr type="h" for="ch" forName="Parent" refType="h" fact="0.856"/>
          <dgm:constr type="l" for="ch" forName="Accent8" refType="w" fact="0.0373"/>
          <dgm:constr type="t" for="ch" forName="Accent8" refType="h" fact="0.6434"/>
          <dgm:constr type="w" for="ch" forName="Accent8" refType="w" fact="0.098"/>
          <dgm:constr type="h" for="ch" forName="Accent8" refType="h" fact="0.1721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952"/>
          <dgm:constr type="l" for="ch" forName="Accent2" refType="w" fact="0.3209"/>
          <dgm:constr type="t" for="ch" forName="Accent2" refType="h" fact="0.8314"/>
          <dgm:constr type="w" for="ch" forName="Accent2" refType="w" fact="0.0393"/>
          <dgm:constr type="h" for="ch" forName="Accent2" refType="h" fact="0.069"/>
          <dgm:constr type="l" for="ch" forName="Accent3" refType="w" fact="0.6899"/>
          <dgm:constr type="t" for="ch" forName="Accent3" refType="h" fact="0.3864"/>
          <dgm:constr type="w" for="ch" forName="Accent3" refType="w" fact="0.0393"/>
          <dgm:constr type="h" for="ch" forName="Accent3" refType="h" fact="0.069"/>
          <dgm:constr type="l" for="ch" forName="Accent9" refType="w" fact="0.6201"/>
          <dgm:constr type="t" for="ch" forName="Accent9" refType="h" fact="0.27"/>
          <dgm:constr type="w" for="ch" forName="Accent9" refType="w" fact="0.0542"/>
          <dgm:constr type="h" for="ch" forName="Accent9" refType="h" fact="0.0952"/>
          <dgm:constr type="l" for="ch" forName="Child1" refType="w" fact="0.0186"/>
          <dgm:constr type="t" for="ch" forName="Child1" refType="h" fact="0.1935"/>
          <dgm:constr type="w" for="ch" forName="Child1" refType="w" fact="0.1982"/>
          <dgm:constr type="h" for="ch" forName="Child1" refType="h" fact="0.3479"/>
          <dgm:constr type="l" for="ch" forName="Child2" refType="w" fact="0.7086"/>
          <dgm:constr type="t" for="ch" forName="Child2" refType="h" fact="0.0298"/>
          <dgm:constr type="w" for="ch" forName="Child2" refType="w" fact="0.1982"/>
          <dgm:constr type="h" for="ch" forName="Child2" refType="h" fact="0.3479"/>
          <dgm:constr type="l" for="ch" forName="Child3" refType="w" fact="0.8018"/>
          <dgm:constr type="t" for="ch" forName="Child3" refType="h" fact="0.6312"/>
          <dgm:constr type="w" for="ch" forName="Child3" refType="w" fact="0.1982"/>
          <dgm:constr type="h" for="ch" forName="Child3" refType="h" fact="0.3479"/>
          <dgm:constr type="l" for="ch" forName="Accent12" refType="w" fact="0.7459"/>
          <dgm:constr type="t" for="ch" forName="Accent12" refType="h" fact="0.619"/>
          <dgm:constr type="w" for="ch" forName="Accent12" refType="w" fact="0.0393"/>
          <dgm:constr type="h" for="ch" forName="Accent12" refType="h" fact="0.069"/>
          <dgm:constr type="l" for="ch" forName="Accent4" refType="w" fact="0.5021"/>
          <dgm:constr type="t" for="ch" forName="Accent4" refType="h" fact="0.9048"/>
          <dgm:constr type="w" for="ch" forName="Accent4" refType="w" fact="0.0542"/>
          <dgm:constr type="h" for="ch" forName="Accent4" refType="h" fact="0.0952"/>
          <dgm:constr type="l" for="ch" forName="Accent10" refType="w" fact="0"/>
          <dgm:constr type="t" for="ch" forName="Accent10" refType="h" fact="0.8482"/>
          <dgm:constr type="w" for="ch" forName="Accent10" refType="w" fact="0.0393"/>
          <dgm:constr type="h" for="ch" forName="Accent10" refType="h" fact="0.069"/>
          <dgm:constr type="l" for="ch" forName="Accent11" refType="w" fact="0.3916"/>
          <dgm:constr type="t" for="ch" forName="Accent11" refType="h" fact="0.75"/>
          <dgm:constr type="w" for="ch" forName="Accent11" refType="w" fact="0.0393"/>
          <dgm:constr type="h" for="ch" forName="Accent11" refType="h" fact="0.069"/>
          <dgm:constr type="l" for="ch" forName="Accent7" refType="w" fact="0.3944"/>
          <dgm:constr type="t" for="ch" forName="Accent7" refType="h" fact="0.1383"/>
          <dgm:constr type="w" for="ch" forName="Accent7" refType="w" fact="0.0542"/>
          <dgm:constr type="h" for="ch" forName="Accent7" refType="h" fact="0.0952"/>
          <dgm:constr type="l" for="ch" forName="Accent5" refType="w" fact="0.3319"/>
          <dgm:constr type="t" for="ch" forName="Accent5" refType="h" fact="0.1353"/>
          <dgm:constr type="w" for="ch" forName="Accent5" refType="w" fact="0.0393"/>
          <dgm:constr type="h" for="ch" forName="Accent5" refType="h" fact="0.069"/>
          <dgm:constr type="l" for="ch" forName="Accent6" refType="w" fact="0.2082"/>
          <dgm:constr type="t" for="ch" forName="Accent6" refType="h" fact="0.53"/>
          <dgm:constr type="w" for="ch" forName="Accent6" refType="w" fact="0.0393"/>
          <dgm:constr type="h" for="ch" forName="Accent6" refType="h" fact="0.069"/>
        </dgm:constrLst>
      </dgm:if>
      <dgm:if name="Name6" axis="ch ch" ptType="node node" func="cnt" op="equ" val="4">
        <dgm:alg type="composite">
          <dgm:param type="ar" val="1.3749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0306"/>
          <dgm:constr type="w" for="ch" forName="Parent" refType="w" fact="0.4875"/>
          <dgm:constr type="h" for="ch" forName="Parent" refType="h" fact="0.6703"/>
          <dgm:constr type="l" for="ch" forName="Accent8" refType="w" fact="0.0373"/>
          <dgm:constr type="t" for="ch" forName="Accent8" refType="h" fact="0.5038"/>
          <dgm:constr type="w" for="ch" forName="Accent8" refType="w" fact="0.098"/>
          <dgm:constr type="h" for="ch" forName="Accent8" refType="h" fact="0.1348"/>
          <dgm:constr type="l" for="ch" forName="Accent1" refType="w" fact="0.4492"/>
          <dgm:constr type="t" for="ch" forName="Accent1" refType="h" fact="0"/>
          <dgm:constr type="w" for="ch" forName="Accent1" refType="w" fact="0.0542"/>
          <dgm:constr type="h" for="ch" forName="Accent1" refType="h" fact="0.0746"/>
          <dgm:constr type="l" for="ch" forName="Accent2" refType="w" fact="0.3209"/>
          <dgm:constr type="t" for="ch" forName="Accent2" refType="h" fact="0.6511"/>
          <dgm:constr type="w" for="ch" forName="Accent2" refType="w" fact="0.0393"/>
          <dgm:constr type="h" for="ch" forName="Accent2" refType="h" fact="0.054"/>
          <dgm:constr type="l" for="ch" forName="Accent3" refType="w" fact="0.6899"/>
          <dgm:constr type="t" for="ch" forName="Accent3" refType="h" fact="0.3026"/>
          <dgm:constr type="w" for="ch" forName="Accent3" refType="w" fact="0.0393"/>
          <dgm:constr type="h" for="ch" forName="Accent3" refType="h" fact="0.054"/>
          <dgm:constr type="l" for="ch" forName="Accent9" refType="w" fact="0.6201"/>
          <dgm:constr type="t" for="ch" forName="Accent9" refType="h" fact="0.2115"/>
          <dgm:constr type="w" for="ch" forName="Accent9" refType="w" fact="0.0542"/>
          <dgm:constr type="h" for="ch" forName="Accent9" refType="h" fact="0.0746"/>
          <dgm:constr type="l" for="ch" forName="Child1" refType="w" fact="0.0186"/>
          <dgm:constr type="t" for="ch" forName="Child1" refType="h" fact="0.1515"/>
          <dgm:constr type="w" for="ch" forName="Child1" refType="w" fact="0.1982"/>
          <dgm:constr type="h" for="ch" forName="Child1" refType="h" fact="0.2725"/>
          <dgm:constr type="l" for="ch" forName="Child2" refType="w" fact="0.7086"/>
          <dgm:constr type="t" for="ch" forName="Child2" refType="h" fact="0.0233"/>
          <dgm:constr type="w" for="ch" forName="Child2" refType="w" fact="0.1982"/>
          <dgm:constr type="h" for="ch" forName="Child2" refType="h" fact="0.2725"/>
          <dgm:constr type="l" for="ch" forName="Child3" refType="w" fact="0.8018"/>
          <dgm:constr type="t" for="ch" forName="Child3" refType="h" fact="0.4943"/>
          <dgm:constr type="w" for="ch" forName="Child3" refType="w" fact="0.1982"/>
          <dgm:constr type="h" for="ch" forName="Child3" refType="h" fact="0.2725"/>
          <dgm:constr type="l" for="ch" forName="Accent12" refType="w" fact="0.7459"/>
          <dgm:constr type="t" for="ch" forName="Accent12" refType="h" fact="0.4848"/>
          <dgm:constr type="w" for="ch" forName="Accent12" refType="w" fact="0.0393"/>
          <dgm:constr type="h" for="ch" forName="Accent12" refType="h" fact="0.054"/>
          <dgm:constr type="l" for="ch" forName="Accent4" refType="w" fact="0.5021"/>
          <dgm:constr type="t" for="ch" forName="Accent4" refType="h" fact="0.7085"/>
          <dgm:constr type="w" for="ch" forName="Accent4" refType="w" fact="0.0542"/>
          <dgm:constr type="h" for="ch" forName="Accent4" refType="h" fact="0.0746"/>
          <dgm:constr type="l" for="ch" forName="Accent10" refType="w" fact="0"/>
          <dgm:constr type="t" for="ch" forName="Accent10" refType="h" fact="0.6642"/>
          <dgm:constr type="w" for="ch" forName="Accent10" refType="w" fact="0.0393"/>
          <dgm:constr type="h" for="ch" forName="Accent10" refType="h" fact="0.054"/>
          <dgm:constr type="l" for="ch" forName="Accent11" refType="w" fact="0.3916"/>
          <dgm:constr type="t" for="ch" forName="Accent11" refType="h" fact="0.5873"/>
          <dgm:constr type="w" for="ch" forName="Accent11" refType="w" fact="0.0393"/>
          <dgm:constr type="h" for="ch" forName="Accent11" refType="h" fact="0.054"/>
          <dgm:constr type="l" for="ch" forName="Accent7" refType="w" fact="0.3944"/>
          <dgm:constr type="t" for="ch" forName="Accent7" refType="h" fact="0.1083"/>
          <dgm:constr type="w" for="ch" forName="Accent7" refType="w" fact="0.0542"/>
          <dgm:constr type="h" for="ch" forName="Accent7" refType="h" fact="0.0746"/>
          <dgm:constr type="l" for="ch" forName="Accent5" refType="w" fact="0.3319"/>
          <dgm:constr type="t" for="ch" forName="Accent5" refType="h" fact="0.1059"/>
          <dgm:constr type="w" for="ch" forName="Accent5" refType="w" fact="0.0393"/>
          <dgm:constr type="h" for="ch" forName="Accent5" refType="h" fact="0.054"/>
          <dgm:constr type="l" for="ch" forName="Accent6" refType="w" fact="0.2082"/>
          <dgm:constr type="t" for="ch" forName="Accent6" refType="h" fact="0.4151"/>
          <dgm:constr type="w" for="ch" forName="Accent6" refType="w" fact="0.0393"/>
          <dgm:constr type="h" for="ch" forName="Accent6" refType="h" fact="0.054"/>
          <dgm:constr type="l" for="ch" forName="Child4" refType="w" fact="0.2329"/>
          <dgm:constr type="t" for="ch" forName="Child4" refType="h" fact="0.7275"/>
          <dgm:constr type="w" for="ch" forName="Child4" refType="w" fact="0.1982"/>
          <dgm:constr type="h" for="ch" forName="Child4" refType="h" fact="0.2725"/>
          <dgm:constr type="l" for="ch" forName="Accent13" refType="w" fact="0.4099"/>
          <dgm:constr type="t" for="ch" forName="Accent13" refType="h" fact="0.7183"/>
          <dgm:constr type="w" for="ch" forName="Accent13" refType="w" fact="0.0393"/>
          <dgm:constr type="h" for="ch" forName="Accent13" refType="h" fact="0.054"/>
        </dgm:constrLst>
      </dgm:if>
      <dgm:else name="Name7">
        <dgm:alg type="composite">
          <dgm:param type="ar" val="1.1477"/>
        </dgm:alg>
        <dgm:constrLst>
          <dgm:constr type="primFontSz" for="des" ptType="node" op="equ" val="65"/>
          <dgm:constr type="l" for="ch" forName="Parent" refType="w" fact="0.171"/>
          <dgm:constr type="t" for="ch" forName="Parent" refType="h" fact="0.1907"/>
          <dgm:constr type="w" for="ch" forName="Parent" refType="w" fact="0.4875"/>
          <dgm:constr type="h" for="ch" forName="Parent" refType="h" fact="0.5596"/>
          <dgm:constr type="l" for="ch" forName="Accent8" refType="w" fact="0.0373"/>
          <dgm:constr type="t" for="ch" forName="Accent8" refType="h" fact="0.5858"/>
          <dgm:constr type="w" for="ch" forName="Accent8" refType="w" fact="0.098"/>
          <dgm:constr type="h" for="ch" forName="Accent8" refType="h" fact="0.1125"/>
          <dgm:constr type="l" for="ch" forName="Accent1" refType="w" fact="0.4492"/>
          <dgm:constr type="t" for="ch" forName="Accent1" refType="h" fact="0.1652"/>
          <dgm:constr type="w" for="ch" forName="Accent1" refType="w" fact="0.0542"/>
          <dgm:constr type="h" for="ch" forName="Accent1" refType="h" fact="0.0623"/>
          <dgm:constr type="l" for="ch" forName="Accent2" refType="w" fact="0.3209"/>
          <dgm:constr type="t" for="ch" forName="Accent2" refType="h" fact="0.7087"/>
          <dgm:constr type="w" for="ch" forName="Accent2" refType="w" fact="0.0393"/>
          <dgm:constr type="h" for="ch" forName="Accent2" refType="h" fact="0.0451"/>
          <dgm:constr type="l" for="ch" forName="Accent3" refType="w" fact="0.6899"/>
          <dgm:constr type="t" for="ch" forName="Accent3" refType="h" fact="0.4178"/>
          <dgm:constr type="w" for="ch" forName="Accent3" refType="w" fact="0.0393"/>
          <dgm:constr type="h" for="ch" forName="Accent3" refType="h" fact="0.0451"/>
          <dgm:constr type="l" for="ch" forName="Accent9" refType="w" fact="0.6201"/>
          <dgm:constr type="t" for="ch" forName="Accent9" refType="h" fact="0.3417"/>
          <dgm:constr type="w" for="ch" forName="Accent9" refType="w" fact="0.0542"/>
          <dgm:constr type="h" for="ch" forName="Accent9" refType="h" fact="0.0623"/>
          <dgm:constr type="l" for="ch" forName="Child1" refType="w" fact="0.0186"/>
          <dgm:constr type="t" for="ch" forName="Child1" refType="h" fact="0.2917"/>
          <dgm:constr type="w" for="ch" forName="Child1" refType="w" fact="0.1982"/>
          <dgm:constr type="h" for="ch" forName="Child1" refType="h" fact="0.2275"/>
          <dgm:constr type="l" for="ch" forName="Child2" refType="w" fact="0.7086"/>
          <dgm:constr type="t" for="ch" forName="Child2" refType="h" fact="0.1847"/>
          <dgm:constr type="w" for="ch" forName="Child2" refType="w" fact="0.1982"/>
          <dgm:constr type="h" for="ch" forName="Child2" refType="h" fact="0.2275"/>
          <dgm:constr type="l" for="ch" forName="Child3" refType="w" fact="0.8018"/>
          <dgm:constr type="t" for="ch" forName="Child3" refType="h" fact="0.5778"/>
          <dgm:constr type="w" for="ch" forName="Child3" refType="w" fact="0.1982"/>
          <dgm:constr type="h" for="ch" forName="Child3" refType="h" fact="0.2275"/>
          <dgm:constr type="l" for="ch" forName="Accent12" refType="w" fact="0.7459"/>
          <dgm:constr type="t" for="ch" forName="Accent12" refType="h" fact="0.5699"/>
          <dgm:constr type="w" for="ch" forName="Accent12" refType="w" fact="0.0393"/>
          <dgm:constr type="h" for="ch" forName="Accent12" refType="h" fact="0.0451"/>
          <dgm:constr type="l" for="ch" forName="Accent4" refType="w" fact="0.5021"/>
          <dgm:constr type="t" for="ch" forName="Accent4" refType="h" fact="0.7567"/>
          <dgm:constr type="w" for="ch" forName="Accent4" refType="w" fact="0.0542"/>
          <dgm:constr type="h" for="ch" forName="Accent4" refType="h" fact="0.0623"/>
          <dgm:constr type="l" for="ch" forName="Accent10" refType="w" fact="0"/>
          <dgm:constr type="t" for="ch" forName="Accent10" refType="h" fact="0.7197"/>
          <dgm:constr type="w" for="ch" forName="Accent10" refType="w" fact="0.0393"/>
          <dgm:constr type="h" for="ch" forName="Accent10" refType="h" fact="0.0451"/>
          <dgm:constr type="l" for="ch" forName="Accent11" refType="w" fact="0.3916"/>
          <dgm:constr type="t" for="ch" forName="Accent11" refType="h" fact="0.6555"/>
          <dgm:constr type="w" for="ch" forName="Accent11" refType="w" fact="0.0393"/>
          <dgm:constr type="h" for="ch" forName="Accent11" refType="h" fact="0.0451"/>
          <dgm:constr type="l" for="ch" forName="Accent7" refType="w" fact="0.3944"/>
          <dgm:constr type="t" for="ch" forName="Accent7" refType="h" fact="0.2556"/>
          <dgm:constr type="w" for="ch" forName="Accent7" refType="w" fact="0.0542"/>
          <dgm:constr type="h" for="ch" forName="Accent7" refType="h" fact="0.0623"/>
          <dgm:constr type="l" for="ch" forName="Accent5" refType="w" fact="0.3319"/>
          <dgm:constr type="t" for="ch" forName="Accent5" refType="h" fact="0.2536"/>
          <dgm:constr type="w" for="ch" forName="Accent5" refType="w" fact="0.0393"/>
          <dgm:constr type="h" for="ch" forName="Accent5" refType="h" fact="0.0451"/>
          <dgm:constr type="l" for="ch" forName="Accent6" refType="w" fact="0.2082"/>
          <dgm:constr type="t" for="ch" forName="Accent6" refType="h" fact="0.5117"/>
          <dgm:constr type="w" for="ch" forName="Accent6" refType="w" fact="0.0393"/>
          <dgm:constr type="h" for="ch" forName="Accent6" refType="h" fact="0.0451"/>
          <dgm:constr type="l" for="ch" forName="Child5" refType="w" fact="0.4219"/>
          <dgm:constr type="t" for="ch" forName="Child5" refType="h" fact="0"/>
          <dgm:constr type="w" for="ch" forName="Child5" refType="w" fact="0.1982"/>
          <dgm:constr type="h" for="ch" forName="Child5" refType="h" fact="0.2275"/>
          <dgm:constr type="l" for="ch" forName="Child4" refType="w" fact="0.2329"/>
          <dgm:constr type="t" for="ch" forName="Child4" refType="h" fact="0.7725"/>
          <dgm:constr type="w" for="ch" forName="Child4" refType="w" fact="0.1982"/>
          <dgm:constr type="h" for="ch" forName="Child4" refType="h" fact="0.2275"/>
          <dgm:constr type="l" for="ch" forName="Accent15" refType="w" fact="0.1775"/>
          <dgm:constr type="t" for="ch" forName="Accent15" refType="h" fact="0.2466"/>
          <dgm:constr type="w" for="ch" forName="Accent15" refType="w" fact="0.0393"/>
          <dgm:constr type="h" for="ch" forName="Accent15" refType="h" fact="0.0451"/>
          <dgm:constr type="l" for="ch" forName="Accent16" refType="w" fact="0.6351"/>
          <dgm:constr type="t" for="ch" forName="Accent16" refType="h" fact="0.056"/>
          <dgm:constr type="w" for="ch" forName="Accent16" refType="w" fact="0.0393"/>
          <dgm:constr type="h" for="ch" forName="Accent16" refType="h" fact="0.0451"/>
          <dgm:constr type="l" for="ch" forName="Accent13" refType="w" fact="0.4099"/>
          <dgm:constr type="t" for="ch" forName="Accent13" refType="h" fact="0.7648"/>
          <dgm:constr type="w" for="ch" forName="Accent13" refType="w" fact="0.0393"/>
          <dgm:constr type="h" for="ch" forName="Accent13" refType="h" fact="0.0451"/>
        </dgm:constrLst>
      </dgm:else>
    </dgm:choose>
    <dgm:forEach name="wrapper" axis="self" ptType="parTrans">
      <dgm:forEach name="accentRepeat1" axis="self">
        <dgm:layoutNode name="AccentHold1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2" axis="self">
        <dgm:layoutNode name="AccentHold2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  <dgm:forEach name="accentRepeat3" axis="self">
        <dgm:layoutNode name="AccentHold3" styleLbl="node1">
          <dgm:alg type="sp"/>
          <dgm:shape xmlns:r="http://schemas.openxmlformats.org/officeDocument/2006/relationships" type="ellipse" r:blip="">
            <dgm:adjLst/>
          </dgm:shape>
          <dgm:presOf/>
        </dgm:layoutNode>
      </dgm:forEach>
    </dgm:forEach>
    <dgm:forEach name="Name8" axis="ch" ptType="node" cnt="1">
      <dgm:layoutNode name="Parent" styleLbl="node0">
        <dgm:varLst>
          <dgm:chMax val="5"/>
          <dgm:chPref val="5"/>
        </dgm:varLst>
        <dgm:alg type="tx"/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choose name="Name9">
        <dgm:if name="Name10" axis="ch" ptType="node" func="cnt" op="lte" val="4">
          <dgm:layoutNode name="Accent1" styleLbl="node1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</dgm:layoutNode>
        </dgm:if>
        <dgm:else name="Name11"/>
      </dgm:choose>
      <dgm:layoutNode name="Accent2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3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4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5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  <dgm:layoutNode name="Accent6" styleLbl="node1">
        <dgm:alg type="sp"/>
        <dgm:shape xmlns:r="http://schemas.openxmlformats.org/officeDocument/2006/relationships" type="ellipse" r:blip="">
          <dgm:adjLst/>
        </dgm:shape>
        <dgm:presOf/>
        <dgm:constrLst/>
      </dgm:layoutNode>
    </dgm:forEach>
    <dgm:forEach name="Name12" axis="ch ch" ptType="node node" st="1 1" cnt="1 1">
      <dgm:layoutNode name="Child1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13" ref="accentRepeat1"/>
      </dgm:layoutNode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14" ref="accentRepeat2"/>
      </dgm:layoutNode>
    </dgm:forEach>
    <dgm:forEach name="Name15" axis="ch ch" ptType="node node" st="1 2" cnt="1 1">
      <dgm:layoutNode name="Child2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16" ref="accentRepeat1"/>
      </dgm:layoutNode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17" ref="accentRepeat2"/>
      </dgm:layoutNode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18" ref="accentRepeat3"/>
      </dgm:layoutNode>
    </dgm:forEach>
    <dgm:forEach name="Name19" axis="ch ch" ptType="node node" st="1 3" cnt="1 1">
      <dgm:layoutNode name="Child3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2">
        <dgm:alg type="sp"/>
        <dgm:shape xmlns:r="http://schemas.openxmlformats.org/officeDocument/2006/relationships" r:blip="">
          <dgm:adjLst/>
        </dgm:shape>
        <dgm:presOf/>
        <dgm:constrLst/>
        <dgm:forEach name="Name20" ref="accentRepeat1"/>
      </dgm:layoutNode>
    </dgm:forEach>
    <dgm:forEach name="Name21" axis="ch ch" ptType="node node" st="1 4" cnt="1 1">
      <dgm:layoutNode name="Child4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3">
        <dgm:alg type="sp"/>
        <dgm:shape xmlns:r="http://schemas.openxmlformats.org/officeDocument/2006/relationships" r:blip="">
          <dgm:adjLst/>
        </dgm:shape>
        <dgm:presOf/>
        <dgm:constrLst/>
        <dgm:forEach name="Name22" ref="accentRepeat1"/>
      </dgm:layoutNode>
    </dgm:forEach>
    <dgm:forEach name="Name23" axis="ch ch" ptType="node node" st="1 5" cnt="1 1">
      <dgm:layoutNode name="Child5" styleLbl="node1">
        <dgm:varLst>
          <dgm:chMax val="0"/>
          <dgm:chPref val="0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ellipse" r:blip="">
          <dgm:adjLst/>
        </dgm:shape>
        <dgm:presOf axis="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Accent15">
        <dgm:alg type="sp"/>
        <dgm:shape xmlns:r="http://schemas.openxmlformats.org/officeDocument/2006/relationships" r:blip="">
          <dgm:adjLst/>
        </dgm:shape>
        <dgm:presOf/>
        <dgm:constrLst/>
        <dgm:forEach name="Name24" ref="accentRepeat2"/>
      </dgm:layoutNode>
      <dgm:layoutNode name="Accent16">
        <dgm:alg type="sp"/>
        <dgm:shape xmlns:r="http://schemas.openxmlformats.org/officeDocument/2006/relationships" r:blip="">
          <dgm:adjLst/>
        </dgm:shape>
        <dgm:presOf/>
        <dgm:constrLst/>
        <dgm:forEach name="Name25" ref="accentRepeat3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28.xml"/><Relationship Id="rId3" Type="http://schemas.openxmlformats.org/officeDocument/2006/relationships/image" Target="../media/image4.png"/><Relationship Id="rId7" Type="http://schemas.openxmlformats.org/officeDocument/2006/relationships/slide" Target="slide2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17.xml"/><Relationship Id="rId5" Type="http://schemas.openxmlformats.org/officeDocument/2006/relationships/slide" Target="slide10.xml"/><Relationship Id="rId4" Type="http://schemas.openxmlformats.org/officeDocument/2006/relationships/slide" Target="slide4.xml"/><Relationship Id="rId9" Type="http://schemas.openxmlformats.org/officeDocument/2006/relationships/slide" Target="slide3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png"/><Relationship Id="rId12" Type="http://schemas.openxmlformats.org/officeDocument/2006/relationships/image" Target="../media/image16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11" Type="http://schemas.openxmlformats.org/officeDocument/2006/relationships/image" Target="../media/image15.jpeg"/><Relationship Id="rId5" Type="http://schemas.openxmlformats.org/officeDocument/2006/relationships/image" Target="../media/image9.jpeg"/><Relationship Id="rId10" Type="http://schemas.openxmlformats.org/officeDocument/2006/relationships/image" Target="../media/image14.jpeg"/><Relationship Id="rId4" Type="http://schemas.openxmlformats.org/officeDocument/2006/relationships/image" Target="../media/image8.jpeg"/><Relationship Id="rId9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2.jpg"/><Relationship Id="rId4" Type="http://schemas.openxmlformats.org/officeDocument/2006/relationships/image" Target="../media/image41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e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9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gif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2.jpeg"/><Relationship Id="rId4" Type="http://schemas.openxmlformats.org/officeDocument/2006/relationships/image" Target="../media/image71.JP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e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Elena\Desktop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44"/>
            <a:ext cx="9144000" cy="68797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908720"/>
            <a:ext cx="8229600" cy="11430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r>
              <a:rPr lang="ru-RU" sz="3600" b="1" dirty="0">
                <a:solidFill>
                  <a:schemeClr val="tx2"/>
                </a:solidFill>
                <a:latin typeface="+mn-lt"/>
              </a:rPr>
              <a:t>Проект по формированию здорового образа жизни у детей дошкольного и старшего школьного возраста:</a:t>
            </a:r>
            <a:br>
              <a:rPr lang="ru-RU" sz="3600" b="1" dirty="0">
                <a:solidFill>
                  <a:schemeClr val="tx2"/>
                </a:solidFill>
                <a:latin typeface="+mn-lt"/>
              </a:rPr>
            </a:br>
            <a:r>
              <a:rPr lang="ru-RU" sz="3600" b="1" dirty="0">
                <a:solidFill>
                  <a:schemeClr val="tx2"/>
                </a:solidFill>
                <a:latin typeface="+mn-lt"/>
              </a:rPr>
              <a:t> «Здорово здоровым быть!»</a:t>
            </a:r>
            <a:r>
              <a:rPr lang="ru-RU" sz="2400" dirty="0">
                <a:solidFill>
                  <a:schemeClr val="tx2"/>
                </a:solidFill>
                <a:latin typeface="+mn-lt"/>
              </a:rPr>
              <a:t/>
            </a:r>
            <a:br>
              <a:rPr lang="ru-RU" sz="2400" dirty="0">
                <a:solidFill>
                  <a:schemeClr val="tx2"/>
                </a:solidFill>
                <a:latin typeface="+mn-lt"/>
              </a:rPr>
            </a:br>
            <a:endParaRPr lang="ru-RU" sz="2400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/>
              <a:t> </a:t>
            </a: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r>
              <a:rPr lang="ru-RU" sz="1800" i="1" dirty="0">
                <a:solidFill>
                  <a:schemeClr val="tx2"/>
                </a:solidFill>
              </a:rPr>
              <a:t>Здоровье – это ценность и богатство.</a:t>
            </a:r>
            <a:endParaRPr lang="ru-RU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sz="1800" i="1" dirty="0">
                <a:solidFill>
                  <a:schemeClr val="tx2"/>
                </a:solidFill>
              </a:rPr>
              <a:t>Здоровьем надо людям дорожить!</a:t>
            </a:r>
            <a:endParaRPr lang="ru-RU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sz="1800" i="1" dirty="0">
                <a:solidFill>
                  <a:schemeClr val="tx2"/>
                </a:solidFill>
              </a:rPr>
              <a:t>Есть правильно и спортом заниматься,</a:t>
            </a:r>
            <a:endParaRPr lang="ru-RU" sz="1800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ru-RU" sz="1800" i="1" dirty="0">
                <a:solidFill>
                  <a:schemeClr val="tx2"/>
                </a:solidFill>
              </a:rPr>
              <a:t>И закаляться и с </a:t>
            </a:r>
            <a:r>
              <a:rPr lang="ru-RU" sz="1800" i="1" dirty="0" err="1">
                <a:solidFill>
                  <a:schemeClr val="tx2"/>
                </a:solidFill>
              </a:rPr>
              <a:t>зарядкою</a:t>
            </a:r>
            <a:r>
              <a:rPr lang="ru-RU" sz="1800" i="1" dirty="0">
                <a:solidFill>
                  <a:schemeClr val="tx2"/>
                </a:solidFill>
              </a:rPr>
              <a:t>  дружить</a:t>
            </a:r>
            <a:r>
              <a:rPr lang="ru-RU" sz="1800" i="1" dirty="0" smtClean="0"/>
              <a:t>.</a:t>
            </a:r>
          </a:p>
          <a:p>
            <a:pPr marL="0" indent="0">
              <a:buNone/>
            </a:pPr>
            <a:endParaRPr lang="ru-RU" sz="1800" i="1" dirty="0"/>
          </a:p>
          <a:p>
            <a:pPr marL="0" indent="0">
              <a:buNone/>
            </a:pPr>
            <a:endParaRPr lang="ru-RU" sz="1800" i="1" dirty="0" smtClean="0"/>
          </a:p>
          <a:p>
            <a:pPr marL="0" indent="0">
              <a:buNone/>
            </a:pPr>
            <a:endParaRPr lang="ru-RU" sz="1800" dirty="0"/>
          </a:p>
          <a:p>
            <a:pPr marL="0" indent="0" algn="r"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Филиал МОГКУСОН</a:t>
            </a:r>
          </a:p>
          <a:p>
            <a:pPr marL="0" indent="0" algn="r"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 «Социально-реабилитационный центр</a:t>
            </a:r>
          </a:p>
          <a:p>
            <a:pPr marL="0" indent="0" algn="r">
              <a:buNone/>
            </a:pPr>
            <a:r>
              <a:rPr lang="ru-RU" sz="1800" b="1" dirty="0" smtClean="0">
                <a:solidFill>
                  <a:schemeClr val="tx2"/>
                </a:solidFill>
              </a:rPr>
              <a:t> для несовершеннолетних»</a:t>
            </a:r>
            <a:endParaRPr lang="ru-RU" sz="18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C:\Users\Elena\Desktop\вектор детсва проект\IMG_20210418_113937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434" r="10092"/>
          <a:stretch/>
        </p:blipFill>
        <p:spPr bwMode="auto">
          <a:xfrm>
            <a:off x="5201766" y="2420888"/>
            <a:ext cx="3809878" cy="259228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975030" y="2596920"/>
            <a:ext cx="23042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chemeClr val="accent1">
                    <a:lumMod val="75000"/>
                  </a:schemeClr>
                </a:solidFill>
              </a:rPr>
              <a:t>З      О     Ж</a:t>
            </a:r>
            <a:endParaRPr lang="ru-RU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277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Elena\Desktop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" y="-31157"/>
            <a:ext cx="9137754" cy="688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Цель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62245913"/>
              </p:ext>
            </p:extLst>
          </p:nvPr>
        </p:nvGraphicFramePr>
        <p:xfrm>
          <a:off x="6246" y="0"/>
          <a:ext cx="9137754" cy="61261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cxnSp>
        <p:nvCxnSpPr>
          <p:cNvPr id="9" name="Прямая со стрелкой 8"/>
          <p:cNvCxnSpPr/>
          <p:nvPr/>
        </p:nvCxnSpPr>
        <p:spPr>
          <a:xfrm flipH="1">
            <a:off x="2411760" y="1124744"/>
            <a:ext cx="2163363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75123" y="1124744"/>
            <a:ext cx="2085109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90029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Elena\Desktop\16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6" y="-31157"/>
            <a:ext cx="9137754" cy="6889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1">
                    <a:lumMod val="75000"/>
                  </a:schemeClr>
                </a:solidFill>
              </a:rPr>
              <a:t>Задачи</a:t>
            </a:r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68836402"/>
              </p:ext>
            </p:extLst>
          </p:nvPr>
        </p:nvGraphicFramePr>
        <p:xfrm>
          <a:off x="460323" y="836712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076741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540" y="81301"/>
            <a:ext cx="8280920" cy="6765821"/>
          </a:xfrm>
        </p:spPr>
      </p:pic>
      <p:sp>
        <p:nvSpPr>
          <p:cNvPr id="8" name="TextBox 7"/>
          <p:cNvSpPr txBox="1"/>
          <p:nvPr/>
        </p:nvSpPr>
        <p:spPr>
          <a:xfrm>
            <a:off x="1137329" y="3429000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hlinkClick r:id="rId4" action="ppaction://hlinksldjump"/>
              </a:rPr>
              <a:t>Блок </a:t>
            </a:r>
            <a:r>
              <a:rPr lang="en-GB" b="1" dirty="0" smtClean="0">
                <a:hlinkClick r:id="rId4" action="ppaction://hlinksldjump"/>
              </a:rPr>
              <a:t>I</a:t>
            </a:r>
            <a:r>
              <a:rPr lang="en-US" b="1" dirty="0" smtClean="0">
                <a:hlinkClick r:id="rId4" action="ppaction://hlinksldjump"/>
              </a:rPr>
              <a:t>. </a:t>
            </a:r>
            <a:r>
              <a:rPr lang="ru-RU" b="1" dirty="0" smtClean="0">
                <a:hlinkClick r:id="rId4" action="ppaction://hlinksldjump"/>
              </a:rPr>
              <a:t>Режим дня</a:t>
            </a:r>
            <a:r>
              <a:rPr lang="ru-RU" b="1" dirty="0" smtClean="0"/>
              <a:t>.</a:t>
            </a:r>
            <a:endParaRPr lang="ru-RU" b="1" dirty="0"/>
          </a:p>
        </p:txBody>
      </p:sp>
      <p:sp>
        <p:nvSpPr>
          <p:cNvPr id="10" name="TextBox 9">
            <a:hlinkClick r:id="rId5" action="ppaction://hlinksldjump"/>
          </p:cNvPr>
          <p:cNvSpPr txBox="1"/>
          <p:nvPr/>
        </p:nvSpPr>
        <p:spPr>
          <a:xfrm>
            <a:off x="2555776" y="1109722"/>
            <a:ext cx="17281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4">
                    <a:lumMod val="75000"/>
                  </a:schemeClr>
                </a:solidFill>
                <a:hlinkClick r:id="rId5" action="ppaction://hlinksldjump"/>
                <a:hlinkMouseOver r:id="" action="ppaction://hlinkshowjump?jump=nextslide"/>
              </a:rPr>
              <a:t>Блок</a:t>
            </a:r>
            <a:r>
              <a:rPr lang="en-US" b="1" dirty="0">
                <a:solidFill>
                  <a:schemeClr val="accent4">
                    <a:lumMod val="75000"/>
                  </a:schemeClr>
                </a:solidFill>
                <a:hlinkClick r:id="rId5" action="ppaction://hlinksldjump"/>
                <a:hlinkMouseOver r:id="" action="ppaction://hlinkshowjump?jump=nextslide"/>
              </a:rPr>
              <a:t> II</a:t>
            </a:r>
            <a:r>
              <a:rPr lang="ru-RU" b="1" dirty="0">
                <a:solidFill>
                  <a:schemeClr val="accent4">
                    <a:lumMod val="75000"/>
                  </a:schemeClr>
                </a:solidFill>
                <a:hlinkClick r:id="rId5" action="ppaction://hlinksldjump"/>
                <a:hlinkMouseOver r:id="" action="ppaction://hlinkshowjump?jump=nextslide"/>
              </a:rPr>
              <a:t>. Полезная и вредная еда.</a:t>
            </a:r>
            <a:endParaRPr lang="ru-RU" dirty="0"/>
          </a:p>
        </p:txBody>
      </p:sp>
      <p:sp>
        <p:nvSpPr>
          <p:cNvPr id="11" name="TextBox 10"/>
          <p:cNvSpPr txBox="1"/>
          <p:nvPr/>
        </p:nvSpPr>
        <p:spPr>
          <a:xfrm>
            <a:off x="4932040" y="1268760"/>
            <a:ext cx="2160240" cy="9682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b="1" dirty="0">
                <a:ea typeface="Calibri"/>
                <a:cs typeface="Times New Roman"/>
                <a:hlinkClick r:id="rId6" action="ppaction://hlinksldjump"/>
              </a:rPr>
              <a:t>Блок</a:t>
            </a:r>
            <a:r>
              <a:rPr lang="en-US" b="1" dirty="0">
                <a:ea typeface="Calibri"/>
                <a:cs typeface="Times New Roman"/>
                <a:hlinkClick r:id="rId6" action="ppaction://hlinksldjump"/>
              </a:rPr>
              <a:t> III</a:t>
            </a:r>
            <a:r>
              <a:rPr lang="ru-RU" b="1" dirty="0">
                <a:ea typeface="Calibri"/>
                <a:cs typeface="Times New Roman"/>
                <a:hlinkClick r:id="rId6" action="ppaction://hlinksldjump"/>
              </a:rPr>
              <a:t>.  «Чисто жить – здоровым быть!»</a:t>
            </a:r>
            <a:endParaRPr lang="ru-RU" b="1" dirty="0">
              <a:ea typeface="Calibri"/>
              <a:cs typeface="Times New Roman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6084168" y="2967335"/>
            <a:ext cx="24482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hlinkClick r:id="rId7" action="ppaction://hlinksldjump"/>
              </a:rPr>
              <a:t>Блок</a:t>
            </a:r>
            <a:r>
              <a:rPr lang="en-US" b="1" dirty="0"/>
              <a:t> </a:t>
            </a:r>
            <a:r>
              <a:rPr lang="en-US" b="1" dirty="0">
                <a:hlinkClick r:id="rId7" action="ppaction://hlinksldjump"/>
              </a:rPr>
              <a:t>IV</a:t>
            </a:r>
            <a:r>
              <a:rPr lang="ru-RU" b="1" dirty="0">
                <a:hlinkClick r:id="rId7" action="ppaction://hlinksldjump"/>
              </a:rPr>
              <a:t>. «Познай себя и будь здоров!»</a:t>
            </a:r>
            <a:br>
              <a:rPr lang="ru-RU" b="1" dirty="0">
                <a:hlinkClick r:id="rId7" action="ppaction://hlinksldjump"/>
              </a:rPr>
            </a:br>
            <a:r>
              <a:rPr lang="ru-RU" b="1" dirty="0">
                <a:hlinkClick r:id="rId7" action="ppaction://hlinksldjump"/>
              </a:rPr>
              <a:t>Органы пищеварения</a:t>
            </a:r>
            <a:r>
              <a:rPr lang="en-US" b="1" dirty="0"/>
              <a:t>.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5292080" y="5013176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8" action="ppaction://hlinksldjump"/>
              </a:rPr>
              <a:t>Блок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  <a:hlinkClick r:id="rId8" action="ppaction://hlinksldjump"/>
              </a:rPr>
              <a:t> V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hlinkClick r:id="rId8" action="ppaction://hlinksldjump"/>
              </a:rPr>
              <a:t>. </a:t>
            </a:r>
            <a:r>
              <a:rPr lang="ru-RU" b="1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  <a:hlinkClick r:id="rId8" action="ppaction://hlinksldjump"/>
              </a:rPr>
              <a:t>«Вредные привычки»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2436197" y="5013176"/>
            <a:ext cx="223224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 </a:t>
            </a:r>
            <a:r>
              <a:rPr lang="ru-RU" b="1" dirty="0">
                <a:hlinkClick r:id="rId9" action="ppaction://hlinksldjump"/>
              </a:rPr>
              <a:t>Блок</a:t>
            </a:r>
            <a:r>
              <a:rPr lang="en-US" b="1" dirty="0">
                <a:hlinkClick r:id="rId9" action="ppaction://hlinksldjump"/>
              </a:rPr>
              <a:t> VI.</a:t>
            </a:r>
            <a:r>
              <a:rPr lang="ru-RU" b="1" dirty="0">
                <a:hlinkClick r:id="rId9" action="ppaction://hlinksldjump"/>
              </a:rPr>
              <a:t> «Спортивный».</a:t>
            </a:r>
            <a:br>
              <a:rPr lang="ru-RU" b="1" dirty="0">
                <a:hlinkClick r:id="rId9" action="ppaction://hlinksldjump"/>
              </a:rPr>
            </a:br>
            <a:r>
              <a:rPr lang="ru-RU" b="1" dirty="0">
                <a:hlinkClick r:id="rId9" action="ppaction://hlinksldjump"/>
              </a:rPr>
              <a:t>   Движение - это жизнь и здоровье.</a:t>
            </a:r>
            <a:endParaRPr lang="ru-RU" dirty="0"/>
          </a:p>
        </p:txBody>
      </p:sp>
      <p:sp>
        <p:nvSpPr>
          <p:cNvPr id="2" name="TextBox 1"/>
          <p:cNvSpPr txBox="1"/>
          <p:nvPr/>
        </p:nvSpPr>
        <p:spPr>
          <a:xfrm>
            <a:off x="3779912" y="2852936"/>
            <a:ext cx="1512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 smtClean="0"/>
              <a:t>Представленно</a:t>
            </a:r>
            <a:r>
              <a:rPr lang="ru-RU" sz="2400" dirty="0" smtClean="0"/>
              <a:t> в 6 блоках 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35411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я\Desktop\59919-4e023-7972795-m750x74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919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Блок </a:t>
            </a:r>
            <a:r>
              <a:rPr lang="en-US" b="1" dirty="0" smtClean="0"/>
              <a:t>I</a:t>
            </a:r>
            <a:r>
              <a:rPr lang="ru-RU" b="1" dirty="0" smtClean="0"/>
              <a:t> </a:t>
            </a:r>
            <a:r>
              <a:rPr lang="ru-RU" b="1" dirty="0"/>
              <a:t>Режим </a:t>
            </a:r>
            <a:r>
              <a:rPr lang="ru-RU" b="1" dirty="0" smtClean="0"/>
              <a:t>дня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99592" y="764704"/>
            <a:ext cx="7653536" cy="5544616"/>
          </a:xfrm>
          <a:solidFill>
            <a:schemeClr val="lt1">
              <a:alpha val="64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smtClean="0"/>
              <a:t>Цели</a:t>
            </a:r>
            <a:r>
              <a:rPr lang="ru-RU" u="sng" dirty="0" smtClean="0"/>
              <a:t>:</a:t>
            </a:r>
            <a:r>
              <a:rPr lang="ru-RU" dirty="0" smtClean="0"/>
              <a:t>  </a:t>
            </a:r>
            <a:r>
              <a:rPr lang="ru-RU" dirty="0"/>
              <a:t>сформировать у воспитанников понятие о режиме дня, обеспечивающем здоровье </a:t>
            </a:r>
            <a:r>
              <a:rPr lang="ru-RU" dirty="0" smtClean="0"/>
              <a:t>человека</a:t>
            </a:r>
          </a:p>
          <a:p>
            <a:pPr marL="0" indent="0">
              <a:buNone/>
            </a:pPr>
            <a:r>
              <a:rPr lang="ru-RU" dirty="0" smtClean="0"/>
              <a:t>Задачи: </a:t>
            </a:r>
          </a:p>
          <a:p>
            <a:r>
              <a:rPr lang="ru-RU" dirty="0" smtClean="0"/>
              <a:t>знакомить </a:t>
            </a:r>
            <a:r>
              <a:rPr lang="ru-RU" dirty="0"/>
              <a:t>с гигиеническими требованиями к правильной организации режима дня</a:t>
            </a:r>
            <a:r>
              <a:rPr lang="ru-RU" dirty="0" smtClean="0"/>
              <a:t>,</a:t>
            </a:r>
          </a:p>
          <a:p>
            <a:r>
              <a:rPr lang="ru-RU" dirty="0" smtClean="0"/>
              <a:t>  </a:t>
            </a:r>
            <a:r>
              <a:rPr lang="ru-RU" dirty="0"/>
              <a:t>формировать представления о здоровом образе жизни,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приучать детей к соблюдению режима дня школьника, </a:t>
            </a:r>
            <a:endParaRPr lang="ru-RU" dirty="0" smtClean="0"/>
          </a:p>
          <a:p>
            <a:r>
              <a:rPr lang="ru-RU" dirty="0" smtClean="0"/>
              <a:t> </a:t>
            </a:r>
            <a:r>
              <a:rPr lang="ru-RU" dirty="0"/>
              <a:t>развивать способность к сохранению и укреплению физического и психического здоровья, </a:t>
            </a:r>
            <a:endParaRPr lang="ru-RU" dirty="0" smtClean="0"/>
          </a:p>
          <a:p>
            <a:r>
              <a:rPr lang="ru-RU" dirty="0" smtClean="0"/>
              <a:t>способствовать </a:t>
            </a:r>
            <a:r>
              <a:rPr lang="ru-RU" dirty="0"/>
              <a:t>развитию ответственности за свое здоровье и здоровье окружающих </a:t>
            </a:r>
            <a:r>
              <a:rPr lang="ru-RU" dirty="0" smtClean="0"/>
              <a:t>людей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83280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3830" y="0"/>
            <a:ext cx="916783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260648"/>
            <a:ext cx="7704856" cy="6768752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ru-RU" b="1" dirty="0" smtClean="0"/>
              <a:t>Мероприятия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 smtClean="0"/>
              <a:t>“Знаешь </a:t>
            </a:r>
            <a:r>
              <a:rPr lang="ru-RU" b="1" dirty="0"/>
              <a:t>ты и знаю я - должен быть режим у дня!”/ Комплексное занятие о значении режима </a:t>
            </a:r>
            <a:r>
              <a:rPr lang="ru-RU" b="1" dirty="0" smtClean="0"/>
              <a:t>дня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«Утром надо не лениться – на зарядку становиться!» /Познавательная беседа о роли утренней двигательной активности для организма. Подборка утренних зарядок (мультимедиа</a:t>
            </a:r>
            <a:r>
              <a:rPr lang="ru-RU" b="1" dirty="0" smtClean="0"/>
              <a:t>)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«Надо, надо умываться по утрам и вечерам…» /Беседа об общей гигиене и гигиенических процедурах, </a:t>
            </a:r>
            <a:r>
              <a:rPr lang="ru-RU" b="1" dirty="0" smtClean="0"/>
              <a:t>закаливании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«Чтоб смеялся роток, чтоб кусался зубок… »  /Комплексное занятие по профилактическому уходу за зубами (практическое занятие, подборка мультимедиа, беседа</a:t>
            </a:r>
            <a:r>
              <a:rPr lang="ru-RU" b="1" dirty="0" smtClean="0"/>
              <a:t>)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«Вся полезная еда – витаминами </a:t>
            </a:r>
            <a:r>
              <a:rPr lang="ru-RU" b="1"/>
              <a:t>полна</a:t>
            </a:r>
            <a:r>
              <a:rPr lang="ru-RU" b="1" smtClean="0"/>
              <a:t>». </a:t>
            </a:r>
            <a:r>
              <a:rPr lang="ru-RU" b="1" dirty="0"/>
              <a:t>Презентация, подборка мультимедиа, просмотр м/ф «</a:t>
            </a:r>
            <a:r>
              <a:rPr lang="ru-RU" b="1" dirty="0" err="1"/>
              <a:t>Смешарики</a:t>
            </a:r>
            <a:r>
              <a:rPr lang="ru-RU" b="1" dirty="0"/>
              <a:t>. Азбука здоровья. Правильное </a:t>
            </a:r>
            <a:r>
              <a:rPr lang="ru-RU" b="1" dirty="0" smtClean="0"/>
              <a:t>питание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«Этот полезный сон!» /Беседа о значении ночного и дневного сна для </a:t>
            </a:r>
            <a:r>
              <a:rPr lang="ru-RU" b="1" dirty="0" smtClean="0"/>
              <a:t>организма</a:t>
            </a:r>
            <a:endParaRPr lang="ru-RU" b="1" dirty="0"/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«Делу время, а потехе час!» / Беседа об обязательном чередовании труда, отдыха и прогулок на свежем воздухе для сохранения здоровья.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«Я здоровье берегу, сам себе я помогу» / Практическое занятие по обучению детей самомассажу и дыхательной гимнастике.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b="1" dirty="0"/>
              <a:t>«Надо всех предостеречь - нужно всем глаза беречь» / Практическое занятие по ознакомлению детей с профилактическими комплексами зрительной гимнастики и </a:t>
            </a:r>
            <a:r>
              <a:rPr lang="ru-RU" b="1" dirty="0" err="1"/>
              <a:t>офтальмотренажерами</a:t>
            </a:r>
            <a:r>
              <a:rPr lang="ru-RU" b="1" dirty="0"/>
              <a:t>.</a:t>
            </a:r>
          </a:p>
          <a:p>
            <a:pPr marL="514350" indent="-514350">
              <a:buFont typeface="+mj-lt"/>
              <a:buAutoNum type="arabicPeriod"/>
            </a:pPr>
            <a:r>
              <a:rPr lang="ru-RU" b="1" dirty="0"/>
              <a:t>«Зарядка для осанки». / Беседа, практические занятия с ОРУ для исправления </a:t>
            </a:r>
            <a:r>
              <a:rPr lang="ru-RU" b="1" dirty="0" smtClean="0"/>
              <a:t>осанки.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4151615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Илья\Desktop\bf0d09ffa2e42a566b56be2b64bbe44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" y="-9364"/>
            <a:ext cx="9148860" cy="6867364"/>
          </a:xfrm>
          <a:prstGeom prst="rect">
            <a:avLst/>
          </a:prstGeom>
          <a:solidFill>
            <a:schemeClr val="lt1">
              <a:alpha val="31000"/>
            </a:schemeClr>
          </a:solidFill>
        </p:spPr>
      </p:pic>
      <p:pic>
        <p:nvPicPr>
          <p:cNvPr id="1026" name="Picture 2" descr="C:\Users\Elena\Desktop\зарядка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01" t="8267" r="25496" b="-1"/>
          <a:stretch/>
        </p:blipFill>
        <p:spPr bwMode="auto">
          <a:xfrm>
            <a:off x="2923779" y="116632"/>
            <a:ext cx="1191127" cy="1557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ena\Desktop\гигиена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6"/>
          <a:stretch/>
        </p:blipFill>
        <p:spPr bwMode="auto">
          <a:xfrm>
            <a:off x="4610752" y="59336"/>
            <a:ext cx="1480022" cy="1672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Elena\Desktop\7esmOjrR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-9364"/>
            <a:ext cx="2008018" cy="20100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Elena\Desktop\img13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55" t="14980" r="17224"/>
          <a:stretch/>
        </p:blipFill>
        <p:spPr bwMode="auto">
          <a:xfrm>
            <a:off x="4261138" y="4653136"/>
            <a:ext cx="1841270" cy="16554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Elena\Desktop\уроки.pn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3" t="16609" r="6325" b="15735"/>
          <a:stretch/>
        </p:blipFill>
        <p:spPr bwMode="auto">
          <a:xfrm>
            <a:off x="7519473" y="2010044"/>
            <a:ext cx="1445098" cy="15879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Elena\Desktop\ужин.jpg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11304" r="58197" b="44552"/>
          <a:stretch/>
        </p:blipFill>
        <p:spPr bwMode="auto">
          <a:xfrm>
            <a:off x="196518" y="2498640"/>
            <a:ext cx="1806633" cy="1669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003151" y="3811183"/>
            <a:ext cx="221822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Свободное время</a:t>
            </a:r>
            <a:endParaRPr lang="ru-RU" dirty="0"/>
          </a:p>
        </p:txBody>
      </p:sp>
      <p:pic>
        <p:nvPicPr>
          <p:cNvPr id="1033" name="Picture 9" descr="C:\Users\Elena\Desktop\днев сон.pn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8965" y="4380480"/>
            <a:ext cx="1990114" cy="1797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827980" y="1887998"/>
            <a:ext cx="15751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Пробуждение</a:t>
            </a:r>
            <a:endParaRPr lang="ru-RU" dirty="0"/>
          </a:p>
        </p:txBody>
      </p:sp>
      <p:sp>
        <p:nvSpPr>
          <p:cNvPr id="12" name="TextBox 11"/>
          <p:cNvSpPr txBox="1"/>
          <p:nvPr/>
        </p:nvSpPr>
        <p:spPr>
          <a:xfrm>
            <a:off x="2923779" y="1601260"/>
            <a:ext cx="14222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Зарядка</a:t>
            </a:r>
            <a:endParaRPr lang="ru-RU" dirty="0"/>
          </a:p>
        </p:txBody>
      </p:sp>
      <p:sp>
        <p:nvSpPr>
          <p:cNvPr id="13" name="TextBox 12"/>
          <p:cNvSpPr txBox="1"/>
          <p:nvPr/>
        </p:nvSpPr>
        <p:spPr>
          <a:xfrm>
            <a:off x="4747078" y="1647780"/>
            <a:ext cx="12945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Гигиена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7197906" y="3441851"/>
            <a:ext cx="19460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Школьное время</a:t>
            </a:r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4610752" y="3931931"/>
            <a:ext cx="13994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Полдник</a:t>
            </a:r>
            <a:endParaRPr lang="ru-RU" dirty="0"/>
          </a:p>
        </p:txBody>
      </p:sp>
      <p:pic>
        <p:nvPicPr>
          <p:cNvPr id="1029" name="Picture 5" descr="C:\Users\Elena\Desktop\св время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10866" y="4180515"/>
            <a:ext cx="1915945" cy="19362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Elena\Desktop\завтрак.jpg"/>
          <p:cNvPicPr>
            <a:picLocks noChangeAspect="1" noChangeArrowheads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763" t="9992" r="13947" b="8398"/>
          <a:stretch/>
        </p:blipFill>
        <p:spPr bwMode="auto">
          <a:xfrm>
            <a:off x="6917756" y="277633"/>
            <a:ext cx="1239253" cy="15082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703790" y="4099698"/>
            <a:ext cx="792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Ужин</a:t>
            </a:r>
            <a:endParaRPr lang="ru-RU" dirty="0"/>
          </a:p>
        </p:txBody>
      </p:sp>
      <p:sp>
        <p:nvSpPr>
          <p:cNvPr id="17" name="TextBox 16"/>
          <p:cNvSpPr txBox="1"/>
          <p:nvPr/>
        </p:nvSpPr>
        <p:spPr>
          <a:xfrm>
            <a:off x="5914331" y="3983135"/>
            <a:ext cx="16358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Дневной сон</a:t>
            </a:r>
            <a:endParaRPr lang="ru-RU" dirty="0"/>
          </a:p>
        </p:txBody>
      </p:sp>
      <p:sp>
        <p:nvSpPr>
          <p:cNvPr id="18" name="TextBox 17"/>
          <p:cNvSpPr txBox="1"/>
          <p:nvPr/>
        </p:nvSpPr>
        <p:spPr>
          <a:xfrm>
            <a:off x="6917756" y="1683460"/>
            <a:ext cx="13211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Завтрак</a:t>
            </a:r>
            <a:endParaRPr lang="ru-RU" dirty="0"/>
          </a:p>
        </p:txBody>
      </p:sp>
      <p:pic>
        <p:nvPicPr>
          <p:cNvPr id="1035" name="Picture 11" descr="C:\Users\Elena\Desktop\kisspng-cartoon-watch-drawing-clip-art-cartoon-alarm-clock-5a93800f4a0af4.6985437915196160153033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6811" y="2052792"/>
            <a:ext cx="2375597" cy="16893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78918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лья\Desktop\hello_html_m6bc2a0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3" y="0"/>
            <a:ext cx="912266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 descr="H:\вектор детсва проект\РЕЖИМ ДНЯ Ольга Васильевна\Утренняя гимнастика\IMG-20181109-WA0042.jpe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762" y="404664"/>
            <a:ext cx="3379622" cy="600821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H:\вектор детсва проект\РЕЖИМ ДНЯ Ольга Васильевна\Занятия, ультурный досугтворчество, к\IMG-20181102-WA001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84" y="3685480"/>
            <a:ext cx="5295375" cy="29786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9" name="Picture 5" descr="H:\вектор детсва проект\РЕЖИМ ДНЯ Ольга Васильевна\Занятия, ультурный досугтворчество, к\IMG-20181110-WA0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9384" y="382588"/>
            <a:ext cx="5406842" cy="32808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0852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H:\вектор детсва проект\РЕЖИМ ДНЯ Ольга Васильевна\Питание, чистота\IMG-20181108-WA003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050" y="3188924"/>
            <a:ext cx="6427873" cy="361567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3" name="Picture 3" descr="H:\вектор детсва проект\РЕЖИМ ДНЯ Ольга Васильевна\Прогулки\IMG-20190110-WA0027.jpe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6396"/>
            <a:ext cx="6706923" cy="377264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H:\вектор детсва проект\РЕЖИМ ДНЯ Ольга Васильевна\Занятия, ультурный досугтворчество, к\IMG-20181101-WA0024.jpg"/>
          <p:cNvPicPr>
            <a:picLocks noGrp="1" noChangeAspect="1" noChangeArrowheads="1"/>
          </p:cNvPicPr>
          <p:nvPr>
            <p:ph idx="1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5854" y="980728"/>
            <a:ext cx="2788146" cy="495523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8433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Илья\Desktop\65edf5fd750c41e72438f47e75a5c41e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474"/>
          <a:stretch/>
        </p:blipFill>
        <p:spPr bwMode="auto">
          <a:xfrm>
            <a:off x="-368662" y="-37390"/>
            <a:ext cx="9512662" cy="6895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1520" y="404664"/>
            <a:ext cx="7920880" cy="2952328"/>
          </a:xfrm>
          <a:ln>
            <a:solidFill>
              <a:schemeClr val="bg2">
                <a:lumMod val="75000"/>
              </a:schemeClr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>
            <a:normAutofit fontScale="90000"/>
          </a:bodyPr>
          <a:lstStyle/>
          <a:p>
            <a:pPr algn="l"/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</a:rPr>
              <a:t>                  </a:t>
            </a:r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Блок</a:t>
            </a:r>
            <a:r>
              <a:rPr lang="en-US" sz="3100" b="1" dirty="0" smtClean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 II</a:t>
            </a:r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 </a:t>
            </a:r>
            <a:r>
              <a:rPr lang="ru-RU" sz="3100" b="1" dirty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Полезная и вредная </a:t>
            </a:r>
            <a:r>
              <a:rPr lang="ru-RU" sz="3100" b="1" dirty="0" smtClean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>еда</a:t>
            </a:r>
            <a:r>
              <a:rPr lang="ru-RU" sz="1600" b="1" dirty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  <a:t/>
            </a:r>
            <a:br>
              <a:rPr lang="ru-RU" sz="1600" b="1" dirty="0">
                <a:solidFill>
                  <a:schemeClr val="accent4">
                    <a:lumMod val="75000"/>
                  </a:schemeClr>
                </a:solidFill>
                <a:hlinkClick r:id="rId3" action="ppaction://hlinksldjump"/>
              </a:rPr>
            </a:br>
            <a:r>
              <a:rPr lang="ru-RU" sz="2000" dirty="0">
                <a:solidFill>
                  <a:schemeClr val="bg2">
                    <a:lumMod val="10000"/>
                  </a:schemeClr>
                </a:solidFill>
              </a:rPr>
              <a:t> </a:t>
            </a:r>
            <a:r>
              <a:rPr lang="ru-RU" sz="2000" dirty="0" smtClean="0">
                <a:solidFill>
                  <a:schemeClr val="bg2">
                    <a:lumMod val="10000"/>
                  </a:schemeClr>
                </a:solidFill>
              </a:rPr>
              <a:t>1.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Главная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беда-вредная еда». Опытно –экспериментальная деятельность (кола, чипсы, яйцо, ржавый металл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)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2.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«Немного о вредной 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еде»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познавательная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беседа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3. «Полезно-вредно» Дидактическая игра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4.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« Секреты правильного питания»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 круглый стол.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5. Овощи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и фрукты родник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здоровья Викторина - Блиц опрос</a:t>
            </a:r>
            <a:b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6.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«Весёлое застолье» Сюжетно-ролевая игра</a:t>
            </a:r>
            <a:b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7. 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«Найди </a:t>
            </a:r>
            <a:r>
              <a:rPr lang="ru-RU" sz="2000" b="1" i="1" dirty="0" smtClean="0">
                <a:solidFill>
                  <a:schemeClr val="accent2">
                    <a:lumMod val="75000"/>
                  </a:schemeClr>
                </a:solidFill>
              </a:rPr>
              <a:t>лишнее» Логическая </a:t>
            </a:r>
            <a:r>
              <a:rPr lang="ru-RU" sz="2000" b="1" i="1" dirty="0">
                <a:solidFill>
                  <a:schemeClr val="accent2">
                    <a:lumMod val="75000"/>
                  </a:schemeClr>
                </a:solidFill>
              </a:rPr>
              <a:t>игра</a:t>
            </a:r>
            <a:r>
              <a:rPr lang="ru-RU" sz="1600" b="1" i="1" dirty="0"/>
              <a:t/>
            </a:r>
            <a:br>
              <a:rPr lang="ru-RU" sz="1600" b="1" i="1" dirty="0"/>
            </a:br>
            <a:endParaRPr lang="ru-RU" sz="16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394271">
            <a:off x="467544" y="3588868"/>
            <a:ext cx="4273517" cy="30243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907171">
            <a:off x="5258255" y="3931729"/>
            <a:ext cx="4114407" cy="3085806"/>
          </a:xfrm>
          <a:prstGeom prst="round2DiagRect">
            <a:avLst>
              <a:gd name="adj1" fmla="val 16667"/>
              <a:gd name="adj2" fmla="val 2301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3846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лья\Desktop\тренируемс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8943975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07704" y="1484784"/>
            <a:ext cx="5760640" cy="4641379"/>
          </a:xfrm>
          <a:solidFill>
            <a:schemeClr val="lt1">
              <a:alpha val="63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Цель: 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Закрепление </a:t>
            </a:r>
            <a:r>
              <a:rPr lang="ru-RU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 детей </a:t>
            </a: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представления о вреде для здоровья кока-колы и чипсов. Помочь детям понять, что здоровье зависит от правильного питания, еды должна быть не только вкусной , но и полезной.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Задачи: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Обучающие -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Закрепить представления о составе и свойствах кока-колы и чипсах; 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Учить строить гипотезы о полезных и вредных свойствах кока-колы и чипсах;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Продолжать закреплять навыки проведения опытов.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Развивающие -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Развивать умения самостоятельно делать выводы на основе практического опыта;</a:t>
            </a:r>
          </a:p>
          <a:p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Способствовать формированию мыслительных операций, развитию речи, умению аргументировать свои высказывания.</a:t>
            </a:r>
          </a:p>
          <a:p>
            <a:pPr marL="0" indent="0">
              <a:buNone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Воспитательные -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Воспитывать интерес к экспериментированию;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ru-RU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Воспитывать аккуратность при работе с жидкостями.</a:t>
            </a:r>
            <a:endParaRPr lang="ru-RU" b="1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623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я\Desktop\Landscape-5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67" t="5351" r="4082" b="5326"/>
          <a:stretch/>
        </p:blipFill>
        <p:spPr bwMode="auto">
          <a:xfrm>
            <a:off x="30516" y="0"/>
            <a:ext cx="9113484" cy="6741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980728"/>
            <a:ext cx="8229600" cy="2232248"/>
          </a:xfrm>
          <a:solidFill>
            <a:schemeClr val="lt1">
              <a:alpha val="4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Опытно –экспериментальная деятельность</a:t>
            </a:r>
            <a:r>
              <a:rPr lang="ru-RU" sz="1200" dirty="0"/>
              <a:t/>
            </a:r>
            <a:br>
              <a:rPr lang="ru-RU" sz="1200" dirty="0"/>
            </a:b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Эксперимент № 1.</a:t>
            </a:r>
            <a:r>
              <a:rPr lang="ru-RU" sz="2000" dirty="0">
                <a:solidFill>
                  <a:srgbClr val="FF0000"/>
                </a:solidFill>
                <a:latin typeface="Times New Roman"/>
                <a:ea typeface="Times New Roman"/>
              </a:rPr>
              <a:t> 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Опасна ли Кока – кола нашим зубам? Для этого опыта мы взяли куриное яйцо. По своему составу она похожа с нашими зубами. Одну яйцо мы поместили в стакан с Кока-колой, а другую – с водой. Наблюдения показали, что яйцо , погруженное в напиток - потемнело, окрасилось в коричневый цвет, появились неровности и шероховатости. А яйцо , находящаяся в воде, не изменилась. </a:t>
            </a:r>
            <a:r>
              <a:rPr lang="ru-RU" sz="2000" dirty="0">
                <a:latin typeface="Times New Roman"/>
                <a:ea typeface="Calibri"/>
              </a:rPr>
              <a:t/>
            </a:r>
            <a:br>
              <a:rPr lang="ru-RU" sz="2000" dirty="0">
                <a:latin typeface="Times New Roman"/>
                <a:ea typeface="Calibri"/>
              </a:rPr>
            </a:br>
            <a:r>
              <a:rPr lang="ru-RU" sz="2000" dirty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ea typeface="Times New Roman"/>
              </a:rPr>
              <a:t>Вывод: </a:t>
            </a:r>
            <a:r>
              <a:rPr lang="ru-RU" sz="2000" dirty="0">
                <a:solidFill>
                  <a:srgbClr val="000000"/>
                </a:solidFill>
                <a:latin typeface="Times New Roman"/>
                <a:ea typeface="Times New Roman"/>
              </a:rPr>
              <a:t>Употребление напитка в больших количествах может привести к разрушению эмали зубов. Красители Кока-колы очень стойкие и зубы от них темнеют</a:t>
            </a:r>
            <a:r>
              <a:rPr lang="ru-RU" sz="1600" dirty="0">
                <a:solidFill>
                  <a:srgbClr val="000000"/>
                </a:solidFill>
                <a:latin typeface="Times New Roman"/>
                <a:ea typeface="Times New Roman"/>
              </a:rPr>
              <a:t>.</a:t>
            </a:r>
            <a:endParaRPr lang="ru-RU" sz="1600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3068960"/>
            <a:ext cx="3426458" cy="39668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Объект 3"/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32020">
            <a:off x="5386386" y="3599816"/>
            <a:ext cx="3258589" cy="291776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28076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ья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5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847" y="332656"/>
            <a:ext cx="8229600" cy="562074"/>
          </a:xfrm>
        </p:spPr>
        <p:txBody>
          <a:bodyPr>
            <a:normAutofit/>
          </a:bodyPr>
          <a:lstStyle/>
          <a:p>
            <a:r>
              <a:rPr lang="ru-RU" sz="2800" b="1" dirty="0">
                <a:solidFill>
                  <a:schemeClr val="accent1"/>
                </a:solidFill>
              </a:rPr>
              <a:t>Опытно –экспериментальная деятельность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847" y="1063890"/>
            <a:ext cx="8229600" cy="2088232"/>
          </a:xfrm>
        </p:spPr>
        <p:txBody>
          <a:bodyPr>
            <a:normAutofit fontScale="92500" lnSpcReduction="20000"/>
          </a:bodyPr>
          <a:lstStyle/>
          <a:p>
            <a:r>
              <a:rPr lang="ru-RU" sz="2200" dirty="0">
                <a:solidFill>
                  <a:schemeClr val="accent1"/>
                </a:solidFill>
              </a:rPr>
              <a:t>Эксперимент № 2. </a:t>
            </a:r>
            <a:r>
              <a:rPr lang="ru-RU" sz="2200" dirty="0"/>
              <a:t> 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</a:rPr>
              <a:t>Мы положили   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чипсы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</a:rPr>
              <a:t>на лист бумаги и согнули его пополам, 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чипсы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</a:rPr>
              <a:t>внутри листа раздавили. Удалили  кусочки 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чипсов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</a:rPr>
              <a:t>с бумаги. Что стало с бумагой? На бумаге остался жирный след, а значит в чипсах большое содержание жира.  А также мы поджигали чипсы они очень хорошо горели, что доказывает наличие жира и имели не приятный запах.</a:t>
            </a:r>
            <a:br>
              <a:rPr lang="ru-RU" sz="2200" dirty="0">
                <a:solidFill>
                  <a:schemeClr val="bg2">
                    <a:lumMod val="10000"/>
                  </a:schemeClr>
                </a:solidFill>
              </a:rPr>
            </a:br>
            <a:r>
              <a:rPr lang="ru-RU" sz="2200" dirty="0">
                <a:solidFill>
                  <a:schemeClr val="accent1"/>
                </a:solidFill>
              </a:rPr>
              <a:t>Вывод:</a:t>
            </a:r>
            <a:r>
              <a:rPr lang="ru-RU" sz="2200" dirty="0">
                <a:solidFill>
                  <a:srgbClr val="FF0000"/>
                </a:solidFill>
              </a:rPr>
              <a:t> </a:t>
            </a:r>
            <a:r>
              <a:rPr lang="ru-RU" sz="2200" dirty="0">
                <a:solidFill>
                  <a:schemeClr val="bg2">
                    <a:lumMod val="10000"/>
                  </a:schemeClr>
                </a:solidFill>
              </a:rPr>
              <a:t>Чипсы содержат большое количество жиров. А желтый цвет обозначает присутствие в продукте </a:t>
            </a:r>
            <a:r>
              <a:rPr lang="ru-RU" sz="2200" dirty="0" smtClean="0">
                <a:solidFill>
                  <a:schemeClr val="bg2">
                    <a:lumMod val="10000"/>
                  </a:schemeClr>
                </a:solidFill>
              </a:rPr>
              <a:t>красителей.</a:t>
            </a:r>
            <a:endParaRPr lang="ru-RU" sz="2200" dirty="0">
              <a:solidFill>
                <a:schemeClr val="bg2">
                  <a:lumMod val="10000"/>
                </a:schemeClr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207838">
            <a:off x="576816" y="3692819"/>
            <a:ext cx="3305393" cy="247904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82511">
            <a:off x="5118110" y="3712421"/>
            <a:ext cx="3425911" cy="25694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893505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лья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5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C:\Users\1\Desktop\IMG_20210417_174012_BEAUTY~3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162268">
            <a:off x="3076187" y="4056247"/>
            <a:ext cx="2098162" cy="225582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847" y="375655"/>
            <a:ext cx="8229600" cy="634082"/>
          </a:xfrm>
        </p:spPr>
        <p:txBody>
          <a:bodyPr>
            <a:normAutofit fontScale="90000"/>
          </a:bodyPr>
          <a:lstStyle/>
          <a:p>
            <a:pPr lvl="8" algn="ctr" rtl="0">
              <a:spcBef>
                <a:spcPct val="0"/>
              </a:spcBef>
            </a:pPr>
            <a:r>
              <a:rPr lang="ru-RU" sz="3100" b="1" dirty="0" smtClean="0">
                <a:solidFill>
                  <a:schemeClr val="accent1"/>
                </a:solidFill>
              </a:rPr>
              <a:t>Опытно –экспериментальная деятельность</a:t>
            </a:r>
            <a:r>
              <a:rPr lang="ru-RU" sz="1800" dirty="0" smtClean="0"/>
              <a:t/>
            </a:r>
            <a:br>
              <a:rPr lang="ru-RU" sz="1800" dirty="0" smtClean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19872" y="836712"/>
            <a:ext cx="5544616" cy="3532352"/>
          </a:xfrm>
          <a:solidFill>
            <a:schemeClr val="lt1">
              <a:alpha val="48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000" dirty="0">
                <a:solidFill>
                  <a:schemeClr val="accent1"/>
                </a:solidFill>
                <a:latin typeface="+mj-lt"/>
                <a:ea typeface="Times New Roman"/>
              </a:rPr>
              <a:t>Эксперимент № 3.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/>
              </a:rPr>
              <a:t> Этот опыт помог проверить, как взаимодействуют Кока – Кола с ржавчиной и налётом на металлических предметах. Мы положили в напиток и воду ржавые металлические детали. После нескольких часов в стакане с Кока – Колой предметы посветлели, очистились от ржавого налета.</a:t>
            </a:r>
            <a:r>
              <a:rPr lang="ru-RU" sz="2000" dirty="0">
                <a:latin typeface="+mj-lt"/>
                <a:ea typeface="Calibri"/>
              </a:rPr>
              <a:t/>
            </a:r>
            <a:br>
              <a:rPr lang="ru-RU" sz="2000" dirty="0">
                <a:latin typeface="+mj-lt"/>
                <a:ea typeface="Calibri"/>
              </a:rPr>
            </a:br>
            <a:r>
              <a:rPr lang="ru-RU" sz="2000" dirty="0" smtClean="0">
                <a:latin typeface="+mj-lt"/>
                <a:ea typeface="Calibri"/>
              </a:rPr>
              <a:t> </a:t>
            </a:r>
            <a:r>
              <a:rPr lang="ru-RU" sz="2000" dirty="0" smtClean="0">
                <a:solidFill>
                  <a:schemeClr val="accent1"/>
                </a:solidFill>
                <a:latin typeface="+mj-lt"/>
                <a:ea typeface="Times New Roman"/>
              </a:rPr>
              <a:t>Вывод</a:t>
            </a:r>
            <a:r>
              <a:rPr lang="ru-RU" sz="2000" dirty="0">
                <a:solidFill>
                  <a:schemeClr val="accent1"/>
                </a:solidFill>
                <a:latin typeface="+mj-lt"/>
                <a:ea typeface="Times New Roman"/>
              </a:rPr>
              <a:t>: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/>
              </a:rPr>
              <a:t>Если Кока-кола </a:t>
            </a:r>
            <a:r>
              <a:rPr lang="ru-RU" sz="2000" dirty="0" smtClean="0">
                <a:solidFill>
                  <a:srgbClr val="000000"/>
                </a:solidFill>
                <a:latin typeface="+mj-lt"/>
                <a:ea typeface="Times New Roman"/>
              </a:rPr>
              <a:t>с легкостью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/>
              </a:rPr>
              <a:t>удаляет ржавчину, </a:t>
            </a:r>
            <a:r>
              <a:rPr lang="ru-RU" sz="2000" dirty="0" smtClean="0">
                <a:solidFill>
                  <a:srgbClr val="000000"/>
                </a:solidFill>
                <a:latin typeface="+mj-lt"/>
                <a:ea typeface="Times New Roman"/>
              </a:rPr>
              <a:t>                               то </a:t>
            </a:r>
            <a:r>
              <a:rPr lang="ru-RU" sz="2000" dirty="0">
                <a:solidFill>
                  <a:srgbClr val="000000"/>
                </a:solidFill>
                <a:latin typeface="+mj-lt"/>
                <a:ea typeface="Times New Roman"/>
              </a:rPr>
              <a:t>она может разъедать стенки нашего желудка.</a:t>
            </a:r>
            <a:endParaRPr lang="ru-RU" sz="2000" dirty="0">
              <a:latin typeface="+mj-lt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57217">
            <a:off x="-73924" y="1378365"/>
            <a:ext cx="3723590" cy="288396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267365">
            <a:off x="331894" y="4074500"/>
            <a:ext cx="1859314" cy="267290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687349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лья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5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59832" y="188640"/>
            <a:ext cx="3358210" cy="13403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smtClean="0"/>
              <a:t>Логическая игра «Найди лишнее»</a:t>
            </a:r>
            <a:endParaRPr lang="ru-RU" sz="28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81272">
            <a:off x="296927" y="580023"/>
            <a:ext cx="3301425" cy="247606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4905" y="260648"/>
            <a:ext cx="3975723" cy="43454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4156298"/>
            <a:ext cx="3744416" cy="250504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518115">
            <a:off x="383657" y="3650325"/>
            <a:ext cx="3161795" cy="26776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47670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Илья\Desktop\img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8353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91219" y="692696"/>
            <a:ext cx="7704856" cy="432048"/>
          </a:xfrm>
        </p:spPr>
        <p:txBody>
          <a:bodyPr>
            <a:noAutofit/>
          </a:bodyPr>
          <a:lstStyle/>
          <a:p>
            <a:pPr marL="182880" indent="0">
              <a:buNone/>
            </a:pPr>
            <a:r>
              <a:rPr lang="ru-RU" sz="3200" b="1" dirty="0" smtClean="0">
                <a:solidFill>
                  <a:srgbClr val="00B050"/>
                </a:solidFill>
              </a:rPr>
              <a:t>Овощи и фрукты-родник здоровья. Веселое застолье.</a:t>
            </a:r>
            <a:endParaRPr lang="ru-RU" sz="3200" b="1" dirty="0">
              <a:solidFill>
                <a:srgbClr val="00B050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116870">
            <a:off x="-326761" y="2086105"/>
            <a:ext cx="4596923" cy="34476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56866">
            <a:off x="4252585" y="2363622"/>
            <a:ext cx="4657211" cy="34929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19" y="5238750"/>
            <a:ext cx="2190750" cy="161925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043625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Илья\Desktop\34b07f7b208f7acb3fe695985b7a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0"/>
            <a:ext cx="918612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51520" y="188640"/>
            <a:ext cx="8373616" cy="5832648"/>
          </a:xfrm>
        </p:spPr>
        <p:txBody>
          <a:bodyPr>
            <a:normAutofit/>
          </a:bodyPr>
          <a:lstStyle/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4300" b="1" dirty="0" smtClean="0">
                <a:ea typeface="Calibri"/>
                <a:cs typeface="Times New Roman"/>
              </a:rPr>
              <a:t>Блок</a:t>
            </a:r>
            <a:r>
              <a:rPr lang="en-US" sz="4300" b="1" dirty="0" smtClean="0">
                <a:ea typeface="Calibri"/>
                <a:cs typeface="Times New Roman"/>
              </a:rPr>
              <a:t> III</a:t>
            </a:r>
            <a:r>
              <a:rPr lang="ru-RU" sz="4300" b="1" dirty="0" smtClean="0">
                <a:ea typeface="Calibri"/>
                <a:cs typeface="Times New Roman"/>
              </a:rPr>
              <a:t>.  </a:t>
            </a:r>
            <a:r>
              <a:rPr lang="ru-RU" sz="4300" b="1" dirty="0">
                <a:ea typeface="Calibri"/>
                <a:cs typeface="Times New Roman"/>
              </a:rPr>
              <a:t>«Чисто жить – здоровым </a:t>
            </a:r>
            <a:r>
              <a:rPr lang="ru-RU" sz="4300" b="1" dirty="0" smtClean="0">
                <a:ea typeface="Calibri"/>
                <a:cs typeface="Times New Roman"/>
              </a:rPr>
              <a:t>быть!»</a:t>
            </a:r>
          </a:p>
          <a:p>
            <a:pPr marL="0" indent="0" algn="r" fontAlgn="base">
              <a:buNone/>
            </a:pPr>
            <a:r>
              <a:rPr lang="ru-RU" sz="3000" dirty="0" smtClean="0"/>
              <a:t>Есть такие вирусы,</a:t>
            </a:r>
            <a:br>
              <a:rPr lang="ru-RU" sz="3000" dirty="0" smtClean="0"/>
            </a:br>
            <a:r>
              <a:rPr lang="ru-RU" sz="3000" dirty="0" smtClean="0"/>
              <a:t>Вирусы-</a:t>
            </a:r>
            <a:r>
              <a:rPr lang="ru-RU" sz="3000" dirty="0" err="1" smtClean="0"/>
              <a:t>вредилусы</a:t>
            </a:r>
            <a:r>
              <a:rPr lang="ru-RU" sz="3000" dirty="0" smtClean="0"/>
              <a:t>.</a:t>
            </a:r>
            <a:br>
              <a:rPr lang="ru-RU" sz="3000" dirty="0" smtClean="0"/>
            </a:br>
            <a:r>
              <a:rPr lang="ru-RU" sz="3000" dirty="0" smtClean="0"/>
              <a:t>Попадут ребёнку в рот –</a:t>
            </a:r>
            <a:br>
              <a:rPr lang="ru-RU" sz="3000" dirty="0" smtClean="0"/>
            </a:br>
            <a:r>
              <a:rPr lang="ru-RU" sz="3000" dirty="0" smtClean="0"/>
              <a:t>Заболит от них живот.</a:t>
            </a:r>
            <a:br>
              <a:rPr lang="ru-RU" sz="3000" dirty="0" smtClean="0"/>
            </a:br>
            <a:r>
              <a:rPr lang="ru-RU" sz="3000" dirty="0" smtClean="0"/>
              <a:t>Вот какие вирусы,</a:t>
            </a:r>
            <a:br>
              <a:rPr lang="ru-RU" sz="3000" dirty="0" smtClean="0"/>
            </a:br>
            <a:r>
              <a:rPr lang="ru-RU" sz="3000" dirty="0" smtClean="0"/>
              <a:t>Вирусы-</a:t>
            </a:r>
            <a:r>
              <a:rPr lang="ru-RU" sz="3000" dirty="0" err="1" smtClean="0"/>
              <a:t>вредилусы</a:t>
            </a:r>
            <a:r>
              <a:rPr lang="ru-RU" sz="3000" dirty="0" smtClean="0"/>
              <a:t>!</a:t>
            </a:r>
          </a:p>
          <a:p>
            <a:pPr marL="0" indent="0" algn="r" fontAlgn="base">
              <a:buNone/>
            </a:pPr>
            <a:r>
              <a:rPr lang="ru-RU" sz="1800" dirty="0" smtClean="0"/>
              <a:t>(</a:t>
            </a:r>
            <a:r>
              <a:rPr lang="ru-RU" sz="1800" dirty="0"/>
              <a:t>И. </a:t>
            </a:r>
            <a:r>
              <a:rPr lang="ru-RU" sz="1800" dirty="0" err="1"/>
              <a:t>Обыдённый</a:t>
            </a:r>
            <a:r>
              <a:rPr lang="ru-RU" sz="1800" dirty="0"/>
              <a:t>)</a:t>
            </a:r>
          </a:p>
          <a:p>
            <a:pPr marL="0" indent="0" algn="ctr">
              <a:lnSpc>
                <a:spcPct val="107000"/>
              </a:lnSpc>
              <a:spcAft>
                <a:spcPts val="800"/>
              </a:spcAft>
              <a:buNone/>
            </a:pPr>
            <a:endParaRPr lang="ru-RU" sz="4300" b="1" dirty="0" smtClean="0">
              <a:ea typeface="Calibri"/>
              <a:cs typeface="Times New Roman"/>
            </a:endParaRPr>
          </a:p>
        </p:txBody>
      </p:sp>
      <p:pic>
        <p:nvPicPr>
          <p:cNvPr id="1026" name="Picture 2" descr="C:\Users\Elena\Desktop\мойдодыр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70"/>
          <a:stretch/>
        </p:blipFill>
        <p:spPr bwMode="auto">
          <a:xfrm>
            <a:off x="-12646" y="1412776"/>
            <a:ext cx="4581398" cy="487747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2947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4" name="Picture 2" descr="C:\Users\Elena\Desktop\смайлик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" t="4619"/>
          <a:stretch/>
        </p:blipFill>
        <p:spPr bwMode="auto">
          <a:xfrm>
            <a:off x="5502572" y="3933057"/>
            <a:ext cx="3641428" cy="2924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08104" y="274638"/>
            <a:ext cx="3178696" cy="1143000"/>
          </a:xfrm>
        </p:spPr>
        <p:txBody>
          <a:bodyPr>
            <a:normAutofit/>
          </a:bodyPr>
          <a:lstStyle/>
          <a:p>
            <a:pPr algn="r"/>
            <a:r>
              <a:rPr lang="ru-RU" sz="1400" dirty="0" smtClean="0"/>
              <a:t>Кто горячей водой умывается, тот молодцом называется. </a:t>
            </a:r>
            <a:br>
              <a:rPr lang="ru-RU" sz="1400" dirty="0" smtClean="0"/>
            </a:br>
            <a:r>
              <a:rPr lang="ru-RU" sz="1400" dirty="0" smtClean="0"/>
              <a:t>А то не умывается , тот ни как не называется.</a:t>
            </a:r>
            <a:endParaRPr lang="ru-RU" sz="1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528" y="1052736"/>
            <a:ext cx="6624736" cy="4525963"/>
          </a:xfrm>
        </p:spPr>
        <p:txBody>
          <a:bodyPr>
            <a:normAutofit fontScale="70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ru-RU" sz="3300" u="sng" dirty="0">
                <a:ea typeface="Calibri"/>
                <a:cs typeface="Times New Roman"/>
              </a:rPr>
              <a:t>Мероприятия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«Путешествие в страну «Королевы Зубной Щётки». Познавательное занятие.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«Предметы личной гигиены». Дидактическая игра.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«Здоровье и личная гигиена». Круглый стол.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«У здоровья на посту». КВН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«Путешествие в страну </a:t>
            </a:r>
            <a:r>
              <a:rPr lang="ru-RU" dirty="0" err="1">
                <a:ea typeface="Calibri"/>
                <a:cs typeface="Times New Roman"/>
              </a:rPr>
              <a:t>Здравушка</a:t>
            </a:r>
            <a:r>
              <a:rPr lang="ru-RU" dirty="0">
                <a:ea typeface="Calibri"/>
                <a:cs typeface="Times New Roman"/>
              </a:rPr>
              <a:t>». Игровая программа.</a:t>
            </a:r>
          </a:p>
          <a:p>
            <a:pPr lvl="0">
              <a:lnSpc>
                <a:spcPct val="107000"/>
              </a:lnSpc>
              <a:spcAft>
                <a:spcPts val="800"/>
              </a:spcAft>
              <a:buFont typeface="+mj-lt"/>
              <a:buAutoNum type="arabicPeriod"/>
            </a:pPr>
            <a:r>
              <a:rPr lang="ru-RU" dirty="0">
                <a:ea typeface="Calibri"/>
                <a:cs typeface="Times New Roman"/>
              </a:rPr>
              <a:t>«Полезные  привычки». Викторина.</a:t>
            </a:r>
          </a:p>
          <a:p>
            <a:pPr marL="0" indent="0">
              <a:buNone/>
            </a:pPr>
            <a:r>
              <a:rPr lang="ru-RU" dirty="0">
                <a:ea typeface="Calibri"/>
                <a:cs typeface="Times New Roman"/>
              </a:rPr>
              <a:t>7. «Гигиена, гигиена». Познавательная беседа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35802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Илья\Desktop\тренируемс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-1"/>
            <a:ext cx="9684568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722" t="7714" r="22679"/>
          <a:stretch/>
        </p:blipFill>
        <p:spPr bwMode="auto">
          <a:xfrm>
            <a:off x="5252095" y="2420888"/>
            <a:ext cx="4025510" cy="452904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899592" y="1340768"/>
            <a:ext cx="4680520" cy="5517232"/>
          </a:xfrm>
          <a:solidFill>
            <a:schemeClr val="lt1">
              <a:alpha val="59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Цель: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Раскрыть понятие «личная гигиена»  и познакомить учащихся с основными правилами личной гигиены.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Задачи: </a:t>
            </a:r>
          </a:p>
          <a:p>
            <a:r>
              <a:rPr lang="ru-RU" sz="2000" dirty="0">
                <a:ea typeface="Calibri"/>
                <a:cs typeface="Times New Roman"/>
              </a:rPr>
              <a:t>Р</a:t>
            </a:r>
            <a:r>
              <a:rPr lang="ru-RU" sz="2000" dirty="0" smtClean="0">
                <a:ea typeface="Calibri"/>
                <a:cs typeface="Times New Roman"/>
              </a:rPr>
              <a:t>асширять </a:t>
            </a:r>
            <a:r>
              <a:rPr lang="ru-RU" sz="2000" dirty="0">
                <a:ea typeface="Calibri"/>
                <a:cs typeface="Times New Roman"/>
              </a:rPr>
              <a:t>знания детей о правилах </a:t>
            </a:r>
            <a:endParaRPr lang="ru-RU" sz="2000" dirty="0" smtClean="0"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личной гигиены; </a:t>
            </a:r>
          </a:p>
          <a:p>
            <a:r>
              <a:rPr lang="ru-RU" sz="2000" dirty="0" smtClean="0">
                <a:ea typeface="Calibri"/>
                <a:cs typeface="Times New Roman"/>
              </a:rPr>
              <a:t>Формировать </a:t>
            </a:r>
            <a:r>
              <a:rPr lang="ru-RU" sz="2000" dirty="0">
                <a:ea typeface="Calibri"/>
                <a:cs typeface="Times New Roman"/>
              </a:rPr>
              <a:t>привычку быть чистым</a:t>
            </a:r>
            <a:r>
              <a:rPr lang="ru-RU" sz="2000" dirty="0" smtClean="0">
                <a:ea typeface="Calibri"/>
                <a:cs typeface="Times New Roman"/>
              </a:rPr>
              <a:t>,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 </a:t>
            </a:r>
            <a:r>
              <a:rPr lang="ru-RU" sz="2000" dirty="0">
                <a:ea typeface="Calibri"/>
                <a:cs typeface="Times New Roman"/>
              </a:rPr>
              <a:t>аккуратным, </a:t>
            </a:r>
            <a:r>
              <a:rPr lang="ru-RU" sz="2000" dirty="0" smtClean="0">
                <a:ea typeface="Calibri"/>
                <a:cs typeface="Times New Roman"/>
              </a:rPr>
              <a:t>опрятным</a:t>
            </a:r>
            <a:r>
              <a:rPr lang="ru-RU" sz="2000" dirty="0">
                <a:ea typeface="Calibri"/>
                <a:cs typeface="Times New Roman"/>
              </a:rPr>
              <a:t>;</a:t>
            </a:r>
            <a:endParaRPr lang="ru-RU" sz="2000" dirty="0" smtClean="0">
              <a:ea typeface="Calibri"/>
              <a:cs typeface="Times New Roman"/>
            </a:endParaRPr>
          </a:p>
          <a:p>
            <a:r>
              <a:rPr lang="ru-RU" sz="2000" dirty="0" smtClean="0">
                <a:ea typeface="Calibri"/>
                <a:cs typeface="Times New Roman"/>
              </a:rPr>
              <a:t> </a:t>
            </a:r>
            <a:r>
              <a:rPr lang="ru-RU" sz="2000" dirty="0">
                <a:ea typeface="Calibri"/>
                <a:cs typeface="Times New Roman"/>
              </a:rPr>
              <a:t>Развивать у детей </a:t>
            </a:r>
            <a:r>
              <a:rPr lang="ru-RU" sz="2000" dirty="0" smtClean="0">
                <a:ea typeface="Calibri"/>
                <a:cs typeface="Times New Roman"/>
              </a:rPr>
              <a:t>потребность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 </a:t>
            </a:r>
            <a:r>
              <a:rPr lang="ru-RU" sz="2000" dirty="0">
                <a:ea typeface="Calibri"/>
                <a:cs typeface="Times New Roman"/>
              </a:rPr>
              <a:t>в чистоте и правильном ходе </a:t>
            </a:r>
            <a:r>
              <a:rPr lang="ru-RU" sz="2000" dirty="0" smtClean="0">
                <a:ea typeface="Calibri"/>
                <a:cs typeface="Times New Roman"/>
              </a:rPr>
              <a:t>за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 телом</a:t>
            </a:r>
            <a:r>
              <a:rPr lang="ru-RU" sz="2000" dirty="0">
                <a:ea typeface="Calibri"/>
                <a:cs typeface="Times New Roman"/>
              </a:rPr>
              <a:t>;</a:t>
            </a:r>
            <a:endParaRPr lang="ru-RU" sz="2000" dirty="0" smtClean="0">
              <a:ea typeface="Calibri"/>
              <a:cs typeface="Times New Roman"/>
            </a:endParaRPr>
          </a:p>
          <a:p>
            <a:r>
              <a:rPr lang="ru-RU" sz="2000" dirty="0" smtClean="0">
                <a:ea typeface="Calibri"/>
                <a:cs typeface="Times New Roman"/>
              </a:rPr>
              <a:t> </a:t>
            </a:r>
            <a:r>
              <a:rPr lang="ru-RU" sz="2000" dirty="0">
                <a:ea typeface="Calibri"/>
                <a:cs typeface="Times New Roman"/>
              </a:rPr>
              <a:t>Воспитывать ответственное </a:t>
            </a:r>
            <a:endParaRPr lang="ru-RU" sz="2000" dirty="0" smtClean="0">
              <a:ea typeface="Calibri"/>
              <a:cs typeface="Times New Roman"/>
            </a:endParaRP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отношение </a:t>
            </a:r>
            <a:r>
              <a:rPr lang="ru-RU" sz="2000" dirty="0">
                <a:ea typeface="Calibri"/>
                <a:cs typeface="Times New Roman"/>
              </a:rPr>
              <a:t>к своему </a:t>
            </a:r>
            <a:r>
              <a:rPr lang="ru-RU" sz="2000" dirty="0" smtClean="0">
                <a:ea typeface="Calibri"/>
                <a:cs typeface="Times New Roman"/>
              </a:rPr>
              <a:t>здоровью</a:t>
            </a:r>
            <a:r>
              <a:rPr lang="ru-RU" sz="2000" dirty="0">
                <a:ea typeface="Calibri"/>
                <a:cs typeface="Times New Roman"/>
              </a:rPr>
              <a:t>;</a:t>
            </a:r>
            <a:endParaRPr lang="ru-RU" sz="2000" dirty="0" smtClean="0">
              <a:ea typeface="Calibri"/>
              <a:cs typeface="Times New Roman"/>
            </a:endParaRPr>
          </a:p>
          <a:p>
            <a:r>
              <a:rPr lang="ru-RU" sz="2000" dirty="0" smtClean="0">
                <a:ea typeface="Calibri"/>
                <a:cs typeface="Times New Roman"/>
              </a:rPr>
              <a:t> Знакомить </a:t>
            </a:r>
            <a:r>
              <a:rPr lang="ru-RU" sz="2000" dirty="0">
                <a:ea typeface="Calibri"/>
                <a:cs typeface="Times New Roman"/>
              </a:rPr>
              <a:t>с </a:t>
            </a:r>
            <a:r>
              <a:rPr lang="ru-RU" sz="2000" dirty="0" smtClean="0">
                <a:ea typeface="Calibri"/>
                <a:cs typeface="Times New Roman"/>
              </a:rPr>
              <a:t>простыми</a:t>
            </a:r>
          </a:p>
          <a:p>
            <a:pPr marL="0" indent="0">
              <a:buNone/>
            </a:pPr>
            <a:r>
              <a:rPr lang="ru-RU" sz="2000" dirty="0" smtClean="0">
                <a:ea typeface="Calibri"/>
                <a:cs typeface="Times New Roman"/>
              </a:rPr>
              <a:t> </a:t>
            </a:r>
            <a:r>
              <a:rPr lang="ru-RU" sz="2000" dirty="0">
                <a:ea typeface="Calibri"/>
                <a:cs typeface="Times New Roman"/>
              </a:rPr>
              <a:t>средствами </a:t>
            </a:r>
            <a:r>
              <a:rPr lang="ru-RU" sz="2000" dirty="0" smtClean="0">
                <a:ea typeface="Calibri"/>
                <a:cs typeface="Times New Roman"/>
              </a:rPr>
              <a:t>его </a:t>
            </a:r>
            <a:r>
              <a:rPr lang="ru-RU" sz="2000" dirty="0">
                <a:ea typeface="Calibri"/>
                <a:cs typeface="Times New Roman"/>
              </a:rPr>
              <a:t>поддержания</a:t>
            </a:r>
            <a:r>
              <a:rPr lang="ru-RU" sz="2400" dirty="0">
                <a:ea typeface="Calibri"/>
                <a:cs typeface="Times New Roman"/>
              </a:rPr>
              <a:t>.</a:t>
            </a:r>
            <a:endParaRPr lang="ru-RU" sz="24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57093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7" dur="2000"/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2" dur="2000"/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7" dur="2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2" dur="2000"/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7" dur="2000"/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я\Desktop\93770d7c4fd32b3083adfb98e1ab381c_t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49406" y="980728"/>
            <a:ext cx="4395477" cy="1647056"/>
          </a:xfrm>
        </p:spPr>
        <p:txBody>
          <a:bodyPr>
            <a:normAutofit fontScale="90000"/>
          </a:bodyPr>
          <a:lstStyle/>
          <a:p>
            <a:r>
              <a:rPr lang="ru-RU" sz="3100" dirty="0"/>
              <a:t>У меня зубная</a:t>
            </a:r>
            <a:r>
              <a:rPr lang="ru-RU" sz="3100" b="1" dirty="0"/>
              <a:t> </a:t>
            </a:r>
            <a:r>
              <a:rPr lang="ru-RU" sz="3100" dirty="0"/>
              <a:t>щетка</a:t>
            </a:r>
            <a:br>
              <a:rPr lang="ru-RU" sz="3100" dirty="0"/>
            </a:br>
            <a:r>
              <a:rPr lang="ru-RU" sz="3100" dirty="0"/>
              <a:t>Она чистит зубы четко</a:t>
            </a:r>
            <a:br>
              <a:rPr lang="ru-RU" sz="3100" dirty="0"/>
            </a:br>
            <a:r>
              <a:rPr lang="ru-RU" sz="3100" dirty="0"/>
              <a:t>Раз за разом веселей</a:t>
            </a:r>
            <a:br>
              <a:rPr lang="ru-RU" sz="3100" dirty="0"/>
            </a:br>
            <a:r>
              <a:rPr lang="ru-RU" sz="3100" dirty="0"/>
              <a:t>Мои зубы все </a:t>
            </a:r>
            <a:r>
              <a:rPr lang="ru-RU" sz="3100" dirty="0" smtClean="0"/>
              <a:t>белей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44680" y="4445065"/>
            <a:ext cx="4861982" cy="2493020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/>
              <a:t>Мыло прыгает, как блошка,</a:t>
            </a:r>
            <a:br>
              <a:rPr lang="ru-RU" dirty="0"/>
            </a:br>
            <a:r>
              <a:rPr lang="ru-RU" dirty="0"/>
              <a:t>Р-раз – и нет его в ладошках.</a:t>
            </a:r>
            <a:br>
              <a:rPr lang="ru-RU" dirty="0"/>
            </a:br>
            <a:r>
              <a:rPr lang="ru-RU" dirty="0"/>
              <a:t>Из-за этого мне, братцы,</a:t>
            </a:r>
            <a:br>
              <a:rPr lang="ru-RU" dirty="0"/>
            </a:br>
            <a:r>
              <a:rPr lang="ru-RU" dirty="0"/>
              <a:t>Очень трудно умываться!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406" y="3212976"/>
            <a:ext cx="4964186" cy="37251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048" y="-2822"/>
            <a:ext cx="3597935" cy="46559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13095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Илья\Desktop\hello_html_m6bc2a0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473" y="22718"/>
            <a:ext cx="9144000" cy="6835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2019-03-27-15-28-19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885833"/>
            <a:ext cx="3096344" cy="309634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473" y="22718"/>
            <a:ext cx="8712968" cy="1102026"/>
          </a:xfrm>
          <a:solidFill>
            <a:schemeClr val="lt1">
              <a:alpha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Блок</a:t>
            </a:r>
            <a:r>
              <a:rPr lang="en-US" b="1" dirty="0" smtClean="0"/>
              <a:t> </a:t>
            </a:r>
            <a:r>
              <a:rPr lang="en-US" b="1" dirty="0" smtClean="0"/>
              <a:t>IV</a:t>
            </a:r>
            <a:r>
              <a:rPr lang="ru-RU" b="1" dirty="0" smtClean="0"/>
              <a:t> «Познай себя и будь здоров!»</a:t>
            </a:r>
            <a:br>
              <a:rPr lang="ru-RU" b="1" dirty="0" smtClean="0"/>
            </a:br>
            <a:endParaRPr lang="ru-RU" dirty="0"/>
          </a:p>
        </p:txBody>
      </p:sp>
      <p:pic>
        <p:nvPicPr>
          <p:cNvPr id="7" name="Picture 2" descr="C:\Users\Elena\Desktop\смайлик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7" t="4619"/>
          <a:stretch/>
        </p:blipFill>
        <p:spPr bwMode="auto">
          <a:xfrm>
            <a:off x="6847273" y="5013176"/>
            <a:ext cx="2296725" cy="184482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Объект 3" descr="1.jpg"/>
          <p:cNvPicPr>
            <a:picLocks noGrp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372200" y="1511438"/>
            <a:ext cx="2448272" cy="251772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C:\Users\Elena\AppData\Roaming\Microsoft\Windows\Network Shortcuts\organicheloveka14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1098117"/>
            <a:ext cx="3782454" cy="529543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474002" y="3982177"/>
            <a:ext cx="28750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В груди у каждого из нас</a:t>
            </a:r>
          </a:p>
          <a:p>
            <a:r>
              <a:rPr lang="ru-RU" dirty="0"/>
              <a:t>И день, и ночь,  и всякий час</a:t>
            </a:r>
          </a:p>
          <a:p>
            <a:r>
              <a:rPr lang="ru-RU" dirty="0"/>
              <a:t> Мотор стучит чудесный.</a:t>
            </a:r>
          </a:p>
          <a:p>
            <a:r>
              <a:rPr lang="ru-RU" dirty="0"/>
              <a:t>Конечно, вам известный.</a:t>
            </a:r>
          </a:p>
        </p:txBody>
      </p:sp>
    </p:spTree>
    <p:extLst>
      <p:ext uri="{BB962C8B-B14F-4D97-AF65-F5344CB8AC3E}">
        <p14:creationId xmlns:p14="http://schemas.microsoft.com/office/powerpoint/2010/main" val="143628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лья\Desktop\тренируемся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" t="2907"/>
          <a:stretch/>
        </p:blipFill>
        <p:spPr bwMode="auto">
          <a:xfrm>
            <a:off x="0" y="1"/>
            <a:ext cx="9256861" cy="6821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60078" y="1175868"/>
            <a:ext cx="6336704" cy="564373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Цель: </a:t>
            </a:r>
            <a:r>
              <a:rPr lang="ru-RU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д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ать детям базовые знания о своём организме и его строении, учить познавать особенности своего организма</a:t>
            </a:r>
            <a:endParaRPr lang="ru-RU" dirty="0" smtClean="0">
              <a:solidFill>
                <a:srgbClr val="000000"/>
              </a:solidFill>
              <a:latin typeface="+mj-lt"/>
              <a:ea typeface="Times New Roman"/>
              <a:cs typeface="Times New Roman"/>
            </a:endParaRP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Задачи:</a:t>
            </a:r>
          </a:p>
          <a:p>
            <a:pPr marL="0" marR="180340" indent="27051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узнать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при помощи какого медицинского оборудования  исследуют органы пищеварения;</a:t>
            </a:r>
            <a:endParaRPr lang="ru-RU" dirty="0">
              <a:latin typeface="+mj-lt"/>
              <a:ea typeface="Times New Roman"/>
              <a:cs typeface="Times New Roman"/>
            </a:endParaRPr>
          </a:p>
          <a:p>
            <a:pPr marL="0" marR="180340" indent="27051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 </a:t>
            </a: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развивать у детей способность делать умозаключения на основе</a:t>
            </a:r>
          </a:p>
          <a:p>
            <a:pPr marL="0" marR="180340" indent="270510" algn="just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  <a:cs typeface="Times New Roman"/>
              </a:rPr>
              <a:t> простых опытов;</a:t>
            </a:r>
            <a:endParaRPr lang="ru-RU" dirty="0">
              <a:latin typeface="+mj-lt"/>
              <a:ea typeface="Times New Roman"/>
              <a:cs typeface="Times New Roman"/>
            </a:endParaRPr>
          </a:p>
          <a:p>
            <a:pPr marL="0">
              <a:lnSpc>
                <a:spcPct val="120000"/>
              </a:lnSpc>
              <a:spcBef>
                <a:spcPts val="0"/>
              </a:spcBef>
            </a:pPr>
            <a:r>
              <a:rPr lang="ru-RU" dirty="0" smtClean="0">
                <a:solidFill>
                  <a:srgbClr val="000000"/>
                </a:solidFill>
                <a:latin typeface="+mj-lt"/>
                <a:ea typeface="Times New Roman"/>
              </a:rPr>
              <a:t>выяснить </a:t>
            </a:r>
            <a:r>
              <a:rPr lang="ru-RU" dirty="0">
                <a:solidFill>
                  <a:srgbClr val="000000"/>
                </a:solidFill>
                <a:latin typeface="+mj-lt"/>
                <a:ea typeface="Times New Roman"/>
              </a:rPr>
              <a:t>меры профилактики заболеваний органов </a:t>
            </a:r>
            <a:endParaRPr lang="ru-RU" dirty="0">
              <a:latin typeface="+mj-lt"/>
              <a:ea typeface="Times New Roman"/>
              <a:cs typeface="Times New Roman"/>
            </a:endParaRP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 descr="iYQWZZ3RP.jpg"/>
          <p:cNvPicPr>
            <a:picLocks noChangeAspect="1"/>
          </p:cNvPicPr>
          <p:nvPr/>
        </p:nvPicPr>
        <p:blipFill rotWithShape="1">
          <a:blip r:embed="rId3" cstate="print"/>
          <a:srcRect l="10918" t="10687" r="13669" b="11945"/>
          <a:stretch/>
        </p:blipFill>
        <p:spPr>
          <a:xfrm>
            <a:off x="7452320" y="4353300"/>
            <a:ext cx="1804541" cy="244742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972811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Илья\Desktop\Landscape-5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891" t="5287" r="4191" b="5287"/>
          <a:stretch/>
        </p:blipFill>
        <p:spPr bwMode="auto">
          <a:xfrm>
            <a:off x="-1" y="25228"/>
            <a:ext cx="9144001" cy="68327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Elena\Desktop\skeleton-2504341_128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3513" y="2348880"/>
            <a:ext cx="2630487" cy="3902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620688"/>
            <a:ext cx="8064896" cy="5616624"/>
          </a:xfrm>
          <a:solidFill>
            <a:schemeClr val="lt1">
              <a:alpha val="61000"/>
            </a:schemeClr>
          </a:solidFill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lv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ru-RU" b="1" dirty="0" smtClean="0">
                <a:ea typeface="Calibri"/>
                <a:cs typeface="Times New Roman"/>
              </a:rPr>
              <a:t>Мероприятия.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 smtClean="0">
                <a:ea typeface="Calibri"/>
                <a:cs typeface="Times New Roman"/>
              </a:rPr>
              <a:t> «Сердце </a:t>
            </a:r>
            <a:r>
              <a:rPr lang="ru-RU" b="1" dirty="0">
                <a:ea typeface="Calibri"/>
                <a:cs typeface="Times New Roman"/>
              </a:rPr>
              <a:t>человека».  Познавательная беседа.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«Приятного аппетита». Презентация.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«Окна в мир». Беседа. 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«Секреты скелета». Рассказ воспитателя, презентация.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«Белые кусачки». Круглый стол.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«Живая одежда человека». Познавательная беседа.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«Командный пункт человека». Ролевая игра</a:t>
            </a:r>
          </a:p>
          <a:p>
            <a:pPr marL="0" lv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«Путешествие воздушных шариков». Мультимедиа.</a:t>
            </a:r>
          </a:p>
          <a:p>
            <a:pPr marL="0" indent="-514350">
              <a:lnSpc>
                <a:spcPct val="120000"/>
              </a:lnSpc>
              <a:spcBef>
                <a:spcPts val="0"/>
              </a:spcBef>
              <a:buFont typeface="+mj-lt"/>
              <a:buAutoNum type="arabicPeriod"/>
            </a:pPr>
            <a:r>
              <a:rPr lang="ru-RU" b="1" dirty="0">
                <a:ea typeface="Calibri"/>
                <a:cs typeface="Times New Roman"/>
              </a:rPr>
              <a:t>«Органы пищеварения человека». Беседа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818355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556"/>
            <a:ext cx="9144000" cy="684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6" y="12557"/>
            <a:ext cx="7920880" cy="1472228"/>
          </a:xfrm>
        </p:spPr>
        <p:txBody>
          <a:bodyPr>
            <a:normAutofit/>
          </a:bodyPr>
          <a:lstStyle/>
          <a:p>
            <a:r>
              <a:rPr lang="ru-RU" b="1" dirty="0" smtClean="0"/>
              <a:t>«Живая одежда человека» познавательная беседа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9512" y="1844824"/>
            <a:ext cx="4392488" cy="2376264"/>
          </a:xfrm>
        </p:spPr>
        <p:txBody>
          <a:bodyPr>
            <a:normAutofit fontScale="70000" lnSpcReduction="20000"/>
          </a:bodyPr>
          <a:lstStyle/>
          <a:p>
            <a:pPr algn="l"/>
            <a:r>
              <a:rPr lang="ru-RU" dirty="0">
                <a:solidFill>
                  <a:schemeClr val="tx1"/>
                </a:solidFill>
              </a:rPr>
              <a:t>Радоваться жизни очень любят дети,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   Много знать стремятся обо всем на свете,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   Почему днем солнце, ночью месяц светит,</a:t>
            </a:r>
            <a:br>
              <a:rPr lang="ru-RU" dirty="0">
                <a:solidFill>
                  <a:schemeClr val="tx1"/>
                </a:solidFill>
              </a:rPr>
            </a:br>
            <a:r>
              <a:rPr lang="ru-RU" dirty="0">
                <a:solidFill>
                  <a:schemeClr val="tx1"/>
                </a:solidFill>
              </a:rPr>
              <a:t>   Очень любознательными вырастают дети!</a:t>
            </a:r>
          </a:p>
        </p:txBody>
      </p:sp>
      <p:pic>
        <p:nvPicPr>
          <p:cNvPr id="4" name="Рисунок 3" descr="C:\Users\Пользователь\Desktop\IMG_20210420_104451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1340768"/>
            <a:ext cx="3830816" cy="52569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0853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C:\Users\Илья\Desktop\f10e75eebe0f003463b9c1744b038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IMG_20210420_11081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864" y="26295"/>
            <a:ext cx="3437628" cy="458902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355976" y="311326"/>
            <a:ext cx="4572000" cy="206210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3200" dirty="0"/>
              <a:t>День и ночь стучит оно,</a:t>
            </a:r>
            <a:br>
              <a:rPr lang="ru-RU" sz="3200" dirty="0"/>
            </a:br>
            <a:r>
              <a:rPr lang="ru-RU" sz="3200" dirty="0"/>
              <a:t>Словно бы заведено.</a:t>
            </a:r>
            <a:br>
              <a:rPr lang="ru-RU" sz="3200" dirty="0"/>
            </a:br>
            <a:r>
              <a:rPr lang="ru-RU" sz="3200" dirty="0"/>
              <a:t>Будет плохо, если вдруг</a:t>
            </a:r>
            <a:br>
              <a:rPr lang="ru-RU" sz="3200" dirty="0"/>
            </a:br>
            <a:r>
              <a:rPr lang="ru-RU" sz="3200" dirty="0"/>
              <a:t>Прекратится этот стук</a:t>
            </a:r>
          </a:p>
        </p:txBody>
      </p:sp>
      <p:pic>
        <p:nvPicPr>
          <p:cNvPr id="4" name="Рисунок 3" descr="C:\Users\Пользователь\Desktop\Галина Леонидовна Светлана Николаевна\IMG-20200327-WA0012.jpg"/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326" y="2510143"/>
            <a:ext cx="5933440" cy="4452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18726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4970"/>
            <a:ext cx="9144000" cy="6857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cs typeface="Times New Roman" panose="02020603050405020304" pitchFamily="18" charset="0"/>
              </a:rPr>
              <a:t>Блок </a:t>
            </a:r>
            <a:r>
              <a:rPr lang="en-GB" b="1" dirty="0" smtClean="0">
                <a:cs typeface="Times New Roman" panose="02020603050405020304" pitchFamily="18" charset="0"/>
              </a:rPr>
              <a:t>V </a:t>
            </a:r>
            <a:r>
              <a:rPr lang="ru-RU" b="1" dirty="0" smtClean="0">
                <a:cs typeface="Times New Roman" panose="02020603050405020304" pitchFamily="18" charset="0"/>
              </a:rPr>
              <a:t>«Вредные привычки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412776"/>
            <a:ext cx="5904656" cy="338437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ru-RU" dirty="0" smtClean="0">
                <a:latin typeface="+mj-lt"/>
                <a:cs typeface="Times New Roman" panose="02020603050405020304" pitchFamily="18" charset="0"/>
              </a:rPr>
              <a:t>Все в жизни будет у тебя отлично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  <a:cs typeface="Times New Roman" panose="02020603050405020304" pitchFamily="18" charset="0"/>
              </a:rPr>
              <a:t>Сумей лишь твердо противостоять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  <a:cs typeface="Times New Roman" panose="02020603050405020304" pitchFamily="18" charset="0"/>
              </a:rPr>
              <a:t>Опасным , вредным, пагубным привычкам. 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  <a:cs typeface="Times New Roman" panose="02020603050405020304" pitchFamily="18" charset="0"/>
              </a:rPr>
              <a:t>Путь с ними в никуда!</a:t>
            </a:r>
          </a:p>
          <a:p>
            <a:pPr marL="0" indent="0">
              <a:buNone/>
            </a:pPr>
            <a:r>
              <a:rPr lang="ru-RU" dirty="0" smtClean="0">
                <a:latin typeface="+mj-lt"/>
                <a:cs typeface="Times New Roman" panose="02020603050405020304" pitchFamily="18" charset="0"/>
              </a:rPr>
              <a:t>Ты должен это знать</a:t>
            </a:r>
            <a:endParaRPr lang="ru-RU" dirty="0">
              <a:latin typeface="+mj-lt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Elena\AppData\Roaming\Microsoft\Windows\Network Shortcuts\10-stenokardija-napryazhenija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5" r="19074"/>
          <a:stretch/>
        </p:blipFill>
        <p:spPr bwMode="auto">
          <a:xfrm>
            <a:off x="5292080" y="2466403"/>
            <a:ext cx="3851920" cy="43915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5591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Илья\Desktop\тренируемся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"/>
            <a:ext cx="9144000" cy="6696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979712" y="2924944"/>
            <a:ext cx="5832648" cy="2801787"/>
          </a:xfrm>
        </p:spPr>
        <p:txBody>
          <a:bodyPr>
            <a:normAutofit fontScale="90000"/>
          </a:bodyPr>
          <a:lstStyle/>
          <a:p>
            <a:pPr algn="l"/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Цель:</a:t>
            </a:r>
            <a:r>
              <a:rPr lang="ru-RU" sz="2200" dirty="0"/>
              <a:t/>
            </a:r>
            <a:br>
              <a:rPr lang="ru-RU" sz="2200" dirty="0"/>
            </a:b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Развивать стремление у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детей и подростков жить без опасных привычек, стремление к психическому, нравственному и физическому </a:t>
            </a:r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совершенствованию.</a:t>
            </a:r>
            <a:b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Задачи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1.Пропаганда Здорового образа жизни.</a:t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2.Профилактика подростковой преступности, наркозависимости, алкоголизма и </a:t>
            </a:r>
            <a:r>
              <a:rPr lang="ru-RU" sz="2200" dirty="0" err="1">
                <a:solidFill>
                  <a:schemeClr val="accent2">
                    <a:lumMod val="75000"/>
                  </a:schemeClr>
                </a:solidFill>
              </a:rPr>
              <a:t>табакокурения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.</a:t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3.Способствовать осознанию детьми собственных жизненных ценностей и их влияния на жизнь.</a:t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4.Формировать негативное отношение к опасным привычкам и формировать установки на здоровый образ жизни.</a:t>
            </a:r>
            <a:br>
              <a:rPr lang="ru-RU" sz="2200" dirty="0">
                <a:solidFill>
                  <a:schemeClr val="accent2">
                    <a:lumMod val="75000"/>
                  </a:schemeClr>
                </a:solidFill>
              </a:rPr>
            </a:b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5.Формировать ответственное отношение к своему здоровью.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</a:rPr>
              <a:t/>
            </a:r>
            <a:br>
              <a:rPr lang="ru-RU" dirty="0">
                <a:solidFill>
                  <a:schemeClr val="accent2">
                    <a:lumMod val="75000"/>
                  </a:schemeClr>
                </a:solidFill>
              </a:rPr>
            </a:b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119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Илья\Desktop\f10e75eebe0f003463b9c1744b03826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9123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36891">
            <a:off x="234780" y="1064031"/>
            <a:ext cx="4744096" cy="42499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707904" y="180332"/>
            <a:ext cx="5256584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2200" b="1" dirty="0" smtClean="0">
                <a:solidFill>
                  <a:schemeClr val="accent2">
                    <a:lumMod val="75000"/>
                  </a:schemeClr>
                </a:solidFill>
              </a:rPr>
              <a:t>Мероприятия</a:t>
            </a:r>
            <a:r>
              <a:rPr lang="ru-RU" sz="2200" b="1" dirty="0">
                <a:solidFill>
                  <a:schemeClr val="accent2">
                    <a:lumMod val="75000"/>
                  </a:schemeClr>
                </a:solidFill>
              </a:rPr>
              <a:t>:</a:t>
            </a:r>
            <a:endParaRPr lang="ru-RU" sz="2200" dirty="0">
              <a:solidFill>
                <a:schemeClr val="accent2">
                  <a:lumMod val="75000"/>
                </a:schemeClr>
              </a:solidFill>
            </a:endParaRP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1. «Дети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против курения» Выставка рисунков и акция «Детство- территория, свободная от курения»</a:t>
            </a: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2. 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«Наркотики - это яд!» Выставка рисунков.</a:t>
            </a: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3. «В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здоровом теле-здоровый дух»  Путешествие в тело человека (рассказ внутренних органов человека о вреде курения, наркотиков и алкоголя)</a:t>
            </a: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4. Наблюдения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, анкетирования «Исследование уровня информированности и отношение к алкоголю, наркотикам и </a:t>
            </a:r>
            <a:r>
              <a:rPr lang="ru-RU" sz="2200" dirty="0" err="1">
                <a:solidFill>
                  <a:schemeClr val="accent2">
                    <a:lumMod val="75000"/>
                  </a:schemeClr>
                </a:solidFill>
              </a:rPr>
              <a:t>табакокурению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» в течение года.</a:t>
            </a: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5. «Как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сказать «Нет!» Я в компании сверстников» ситуативно-ролевая игра.</a:t>
            </a:r>
          </a:p>
          <a:p>
            <a:pPr lvl="0" algn="r"/>
            <a:r>
              <a:rPr lang="ru-RU" sz="2200" dirty="0" smtClean="0">
                <a:solidFill>
                  <a:schemeClr val="accent2">
                    <a:lumMod val="75000"/>
                  </a:schemeClr>
                </a:solidFill>
              </a:rPr>
              <a:t>6. «Я 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здоровый, я живой!» занятие с элементами </a:t>
            </a:r>
            <a:r>
              <a:rPr lang="ru-RU" sz="2200" dirty="0" err="1">
                <a:solidFill>
                  <a:schemeClr val="accent2">
                    <a:lumMod val="75000"/>
                  </a:schemeClr>
                </a:solidFill>
              </a:rPr>
              <a:t>тренинговых</a:t>
            </a:r>
            <a:r>
              <a:rPr lang="ru-RU" sz="2200" dirty="0">
                <a:solidFill>
                  <a:schemeClr val="accent2">
                    <a:lumMod val="75000"/>
                  </a:schemeClr>
                </a:solidFill>
              </a:rPr>
              <a:t> упражнений.</a:t>
            </a:r>
          </a:p>
        </p:txBody>
      </p:sp>
    </p:spTree>
    <p:extLst>
      <p:ext uri="{BB962C8B-B14F-4D97-AF65-F5344CB8AC3E}">
        <p14:creationId xmlns:p14="http://schemas.microsoft.com/office/powerpoint/2010/main" val="2918996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лья\Desktop\hello_html_m6bc2a0e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-17893"/>
            <a:ext cx="9236687" cy="6875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4717032" y="-571500"/>
            <a:ext cx="5112568" cy="1143000"/>
          </a:xfrm>
        </p:spPr>
        <p:txBody>
          <a:bodyPr>
            <a:normAutofit/>
          </a:bodyPr>
          <a:lstStyle/>
          <a:p>
            <a:pPr lvl="0"/>
            <a:r>
              <a:rPr lang="ru-RU" sz="2800" dirty="0" smtClean="0">
                <a:ea typeface="Calibri"/>
                <a:cs typeface="Times New Roman"/>
              </a:rPr>
              <a:t>»</a:t>
            </a:r>
            <a:r>
              <a:rPr lang="ru-RU" sz="2800" dirty="0">
                <a:ea typeface="Calibri"/>
                <a:cs typeface="Times New Roman"/>
              </a:rPr>
              <a:t/>
            </a:r>
            <a:br>
              <a:rPr lang="ru-RU" sz="2800" dirty="0">
                <a:ea typeface="Calibri"/>
                <a:cs typeface="Times New Roman"/>
              </a:rPr>
            </a:br>
            <a:endParaRPr lang="ru-RU" sz="2800" dirty="0"/>
          </a:p>
        </p:txBody>
      </p:sp>
      <p:pic>
        <p:nvPicPr>
          <p:cNvPr id="1026" name="Picture 2" descr="C:\Users\Elena\Desktop\вектор детсва проект\Изабелла Адеевна\Новая папка (3)\IMG_1549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-51932"/>
            <a:ext cx="8193079" cy="684206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Elena\Desktop\вектор детсва проект\Изабелла Адеевна\Новая папка (3)\IMG_154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999201"/>
            <a:ext cx="3811732" cy="285879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047849" y="4151327"/>
            <a:ext cx="4828797" cy="2554545"/>
          </a:xfrm>
          <a:prstGeom prst="rect">
            <a:avLst/>
          </a:prstGeom>
          <a:solidFill>
            <a:schemeClr val="lt1">
              <a:alpha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tx1"/>
                </a:solidFill>
                <a:ea typeface="Calibri"/>
                <a:cs typeface="Times New Roman"/>
              </a:rPr>
              <a:t>«</a:t>
            </a:r>
            <a:r>
              <a:rPr lang="ru-RU" sz="3200" b="1" dirty="0">
                <a:solidFill>
                  <a:schemeClr val="tx1"/>
                </a:solidFill>
                <a:ea typeface="Calibri"/>
                <a:cs typeface="Times New Roman"/>
              </a:rPr>
              <a:t>Дети против курения» Выставка рисунков и акция «Детство- территория, свободная от </a:t>
            </a:r>
            <a:r>
              <a:rPr lang="ru-RU" sz="3200" b="1" dirty="0" smtClean="0">
                <a:solidFill>
                  <a:schemeClr val="tx1"/>
                </a:solidFill>
                <a:ea typeface="Calibri"/>
                <a:cs typeface="Times New Roman"/>
              </a:rPr>
              <a:t>курения»</a:t>
            </a:r>
            <a:endParaRPr lang="ru-RU" sz="32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211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Илья\Desktop\65edf5fd750c41e72438f47e75a5c41e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090"/>
            <a:ext cx="9144000" cy="6853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31840" y="188640"/>
            <a:ext cx="5760640" cy="1584176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«Наркотики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- это яд</a:t>
            </a: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!»</a:t>
            </a:r>
            <a:br>
              <a:rPr lang="ru-RU" dirty="0" smtClean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</a:br>
            <a:r>
              <a:rPr lang="ru-RU" dirty="0" smtClean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 </a:t>
            </a:r>
            <a:r>
              <a:rPr lang="ru-RU" dirty="0">
                <a:solidFill>
                  <a:schemeClr val="accent2">
                    <a:lumMod val="75000"/>
                  </a:schemeClr>
                </a:solidFill>
                <a:ea typeface="Calibri"/>
                <a:cs typeface="Times New Roman"/>
              </a:rPr>
              <a:t>Выставка рисунков.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 descr="C:\Users\Elena\Desktop\вектор детсва проект\Изабелла Адеевна\Новая папка (3)\IMG_1554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1" y="1844824"/>
            <a:ext cx="6909439" cy="46783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86387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Илья\Desktop\WqKqTOWU0-M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1771"/>
            <a:ext cx="9189154" cy="6879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bg1"/>
                </a:solidFill>
              </a:rPr>
              <a:t>Вредные привычки.</a:t>
            </a:r>
            <a:endParaRPr lang="ru-RU" b="1" dirty="0">
              <a:solidFill>
                <a:schemeClr val="bg1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4634823"/>
              </p:ext>
            </p:extLst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2860532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Илья\Desktop\44b0d8403895faae1d8948a77c056726.gif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2553397"/>
            <a:ext cx="3067710" cy="43046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/>
              <a:t> </a:t>
            </a:r>
            <a:r>
              <a:rPr lang="ru-RU" b="1" dirty="0" smtClean="0">
                <a:cs typeface="Times New Roman" panose="02020603050405020304" pitchFamily="18" charset="0"/>
              </a:rPr>
              <a:t>Блок</a:t>
            </a:r>
            <a:r>
              <a:rPr lang="en-US" b="1" dirty="0" smtClean="0">
                <a:cs typeface="Times New Roman" panose="02020603050405020304" pitchFamily="18" charset="0"/>
              </a:rPr>
              <a:t> VI</a:t>
            </a:r>
            <a:r>
              <a:rPr lang="ru-RU" b="1" dirty="0" smtClean="0">
                <a:cs typeface="Times New Roman" panose="02020603050405020304" pitchFamily="18" charset="0"/>
              </a:rPr>
              <a:t> </a:t>
            </a:r>
            <a:r>
              <a:rPr lang="ru-RU" b="1" dirty="0">
                <a:cs typeface="Times New Roman" panose="02020603050405020304" pitchFamily="18" charset="0"/>
              </a:rPr>
              <a:t>«</a:t>
            </a:r>
            <a:r>
              <a:rPr lang="ru-RU" b="1" dirty="0" smtClean="0">
                <a:cs typeface="Times New Roman" panose="02020603050405020304" pitchFamily="18" charset="0"/>
              </a:rPr>
              <a:t>Спортивный»</a:t>
            </a:r>
            <a:r>
              <a:rPr lang="ru-RU" b="1" dirty="0">
                <a:cs typeface="Times New Roman" panose="02020603050405020304" pitchFamily="18" charset="0"/>
              </a:rPr>
              <a:t/>
            </a:r>
            <a:br>
              <a:rPr lang="ru-RU" b="1" dirty="0">
                <a:cs typeface="Times New Roman" panose="02020603050405020304" pitchFamily="18" charset="0"/>
              </a:rPr>
            </a:br>
            <a:r>
              <a:rPr lang="ru-RU" b="1" dirty="0"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cs typeface="Times New Roman" panose="02020603050405020304" pitchFamily="18" charset="0"/>
              </a:rPr>
              <a:t>  </a:t>
            </a:r>
            <a:r>
              <a:rPr lang="ru-RU" b="1" dirty="0">
                <a:cs typeface="Times New Roman" panose="02020603050405020304" pitchFamily="18" charset="0"/>
              </a:rPr>
              <a:t>Движение - это жизнь и </a:t>
            </a:r>
            <a:r>
              <a:rPr lang="ru-RU" b="1" dirty="0" smtClean="0">
                <a:cs typeface="Times New Roman" panose="02020603050405020304" pitchFamily="18" charset="0"/>
              </a:rPr>
              <a:t>здоровье</a:t>
            </a:r>
            <a:endParaRPr lang="ru-RU" b="1" dirty="0"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55776" y="1518009"/>
            <a:ext cx="5904656" cy="5328591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r>
              <a:rPr lang="ru-RU" dirty="0"/>
              <a:t>«Гимнастика, физические упражнения, ходьба должны прочно войти в повседневный быт каждого, кто хочет сохранить работоспособность, здоровье, полноценную и радостную жизнь» </a:t>
            </a:r>
            <a:endParaRPr lang="ru-RU" dirty="0" smtClean="0"/>
          </a:p>
          <a:p>
            <a:pPr marL="0" indent="0" algn="r">
              <a:buNone/>
            </a:pPr>
            <a:r>
              <a:rPr lang="ru-RU" dirty="0" smtClean="0"/>
              <a:t>(Гиппократ</a:t>
            </a:r>
            <a:r>
              <a:rPr lang="ru-RU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664006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1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548680"/>
            <a:ext cx="8229600" cy="5904656"/>
          </a:xfrm>
        </p:spPr>
        <p:txBody>
          <a:bodyPr>
            <a:normAutofit fontScale="55000" lnSpcReduction="20000"/>
          </a:bodyPr>
          <a:lstStyle/>
          <a:p>
            <a:pPr marL="0" lvl="0" indent="0">
              <a:buNone/>
            </a:pPr>
            <a:r>
              <a:rPr lang="ru-RU" sz="5100" b="1" dirty="0" smtClean="0"/>
              <a:t>Мероприятия.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 smtClean="0"/>
              <a:t>«Движение </a:t>
            </a:r>
            <a:r>
              <a:rPr lang="ru-RU" sz="4400" dirty="0"/>
              <a:t>– основа здоровья» -беседа, спортивные игры.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«Здоровье и польза утренней гимнастики» -Беседа.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 Как не простыть и беречь здоровье»-Просмотр познавательного мультфильма.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«Зимние забавы» -Спортивный досуг ( на воздухе)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Индивидуальная   здоровье- сберегающая работа с детьми.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Экскурсия на стадион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«Как я буду заботится о своём здоровье» - Физкультурно-оздоровительный досуг.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«Спортивно -танцевальный марафон ( на воздухе)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Упражнения для профилактики плоскостопия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4400" dirty="0"/>
              <a:t>«Ленточки, скакалки, мячи и обруч, в гимнастике очень важны» -спортивное развлечение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48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F:\вектор детсва проект\IMG_20210418_11492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1451844"/>
            <a:ext cx="4033382" cy="537784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584684"/>
            <a:ext cx="5904656" cy="5940660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ru-RU" dirty="0"/>
              <a:t>Цель: воспитать физически </a:t>
            </a:r>
            <a:r>
              <a:rPr lang="ru-RU" dirty="0" smtClean="0"/>
              <a:t>развитого </a:t>
            </a:r>
            <a:r>
              <a:rPr lang="ru-RU" dirty="0"/>
              <a:t>ребенка путем формирования у него осознанного отношения к своему здоровью и потребности к здоровому образу жизни</a:t>
            </a:r>
            <a:r>
              <a:rPr lang="ru-RU" dirty="0" smtClean="0"/>
              <a:t>.</a:t>
            </a:r>
            <a:endParaRPr lang="ru-RU" dirty="0"/>
          </a:p>
          <a:p>
            <a:pPr marL="0" indent="0">
              <a:buNone/>
            </a:pPr>
            <a:r>
              <a:rPr lang="ru-RU" dirty="0" smtClean="0"/>
              <a:t>Задачи:</a:t>
            </a:r>
          </a:p>
          <a:p>
            <a:r>
              <a:rPr lang="ru-RU" dirty="0" smtClean="0"/>
              <a:t>Обеспечить сохранение </a:t>
            </a:r>
            <a:r>
              <a:rPr lang="ru-RU" dirty="0"/>
              <a:t>и </a:t>
            </a:r>
            <a:r>
              <a:rPr lang="ru-RU" dirty="0" smtClean="0"/>
              <a:t>укрепление </a:t>
            </a:r>
            <a:r>
              <a:rPr lang="ru-RU" dirty="0"/>
              <a:t>здоровья детей, повышение сопротивляемости к заболеваниям, неблагоприятным воздействиям внешней среды</a:t>
            </a:r>
            <a:r>
              <a:rPr lang="ru-RU" dirty="0" smtClean="0"/>
              <a:t>.</a:t>
            </a:r>
            <a:endParaRPr lang="ru-RU" dirty="0"/>
          </a:p>
          <a:p>
            <a:pPr lvl="0"/>
            <a:r>
              <a:rPr lang="ru-RU" dirty="0" smtClean="0"/>
              <a:t>Формировать </a:t>
            </a:r>
            <a:r>
              <a:rPr lang="ru-RU" dirty="0"/>
              <a:t>жизненно </a:t>
            </a:r>
            <a:r>
              <a:rPr lang="ru-RU" dirty="0" smtClean="0"/>
              <a:t>необходимые двигательные умения </a:t>
            </a:r>
            <a:r>
              <a:rPr lang="ru-RU" dirty="0"/>
              <a:t>и </a:t>
            </a:r>
            <a:r>
              <a:rPr lang="ru-RU" dirty="0" smtClean="0"/>
              <a:t>навыки </a:t>
            </a:r>
            <a:r>
              <a:rPr lang="ru-RU" dirty="0"/>
              <a:t>ребенка в соответствии с его индивидуальными особенностями развития физических качеств.</a:t>
            </a:r>
          </a:p>
          <a:p>
            <a:r>
              <a:rPr lang="ru-RU" dirty="0"/>
              <a:t> </a:t>
            </a:r>
            <a:r>
              <a:rPr lang="ru-RU" dirty="0" smtClean="0"/>
              <a:t>приобрести теоретические знания </a:t>
            </a:r>
            <a:r>
              <a:rPr lang="ru-RU" dirty="0"/>
              <a:t>и практического опыта, необходимых для успешной тренировочной и соревновательной деятельности</a:t>
            </a:r>
            <a:r>
              <a:rPr lang="ru-RU" dirty="0" smtClean="0"/>
              <a:t>;</a:t>
            </a:r>
          </a:p>
          <a:p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52318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9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268760"/>
            <a:ext cx="4392488" cy="1656184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Веселые эстафеты на морском свежем воздухе.</a:t>
            </a: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519">
            <a:off x="5076056" y="908720"/>
            <a:ext cx="3603424" cy="48145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4950163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9396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/>
              <a:t/>
            </a:r>
            <a:br>
              <a:rPr lang="ru-RU" b="1" dirty="0"/>
            </a:br>
            <a:r>
              <a:rPr lang="ru-RU" b="1" dirty="0" smtClean="0"/>
              <a:t>«Малая лыжня </a:t>
            </a:r>
            <a:r>
              <a:rPr lang="ru-RU" b="1" dirty="0" err="1" smtClean="0"/>
              <a:t>Вяльбе</a:t>
            </a:r>
            <a:r>
              <a:rPr lang="ru-RU" b="1" dirty="0" smtClean="0"/>
              <a:t> -2021»</a:t>
            </a:r>
            <a:br>
              <a:rPr lang="ru-RU" b="1" dirty="0" smtClean="0"/>
            </a:br>
            <a:r>
              <a:rPr lang="ru-RU" b="1" dirty="0" smtClean="0"/>
              <a:t>«Зимние забавы»- </a:t>
            </a:r>
            <a:r>
              <a:rPr lang="ru-RU" b="1" dirty="0" err="1" smtClean="0"/>
              <a:t>спортиный</a:t>
            </a:r>
            <a:r>
              <a:rPr lang="ru-RU" b="1" dirty="0" smtClean="0"/>
              <a:t> досуг</a:t>
            </a:r>
            <a:br>
              <a:rPr lang="ru-RU" b="1" dirty="0" smtClean="0"/>
            </a:br>
            <a:r>
              <a:rPr lang="ru-RU" b="1" dirty="0" smtClean="0"/>
              <a:t/>
            </a:r>
            <a:br>
              <a:rPr lang="ru-RU" b="1" dirty="0" smtClean="0"/>
            </a:br>
            <a:endParaRPr lang="ru-RU" b="1" dirty="0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1" y="1614241"/>
            <a:ext cx="4032448" cy="3024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3284" y="1614241"/>
            <a:ext cx="3973516" cy="302433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4149080"/>
            <a:ext cx="3275856" cy="24568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159829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Илья\Desktop\img1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62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0072" y="1196752"/>
            <a:ext cx="3682752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Тренировочное занятие по альпинизму.</a:t>
            </a:r>
            <a:endParaRPr lang="ru-RU" b="1" dirty="0"/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378620"/>
            <a:ext cx="4608512" cy="61446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94628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" name="Объект 2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081"/>
            <a:ext cx="9144000" cy="675597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979712" y="260648"/>
            <a:ext cx="518457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 smtClean="0">
                <a:solidFill>
                  <a:schemeClr val="bg1"/>
                </a:solidFill>
              </a:rPr>
              <a:t>Мы за здоровый образ жизни</a:t>
            </a:r>
            <a:endParaRPr lang="ru-RU" sz="44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4869160"/>
            <a:ext cx="360040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</a:rPr>
              <a:t>Вместе - мы сила.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08089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019-03-27-15-11-34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8234" y="1955602"/>
            <a:ext cx="9144000" cy="490239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234" y="188639"/>
            <a:ext cx="906576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7200" b="1" dirty="0" smtClean="0">
                <a:solidFill>
                  <a:schemeClr val="bg1">
                    <a:lumMod val="50000"/>
                  </a:schemeClr>
                </a:solidFill>
              </a:rPr>
              <a:t>Спасибо за внимание</a:t>
            </a:r>
            <a:r>
              <a:rPr lang="ru-RU" sz="4800" b="1" dirty="0" smtClean="0">
                <a:solidFill>
                  <a:schemeClr val="bg1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8190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8528</TotalTime>
  <Words>1354</Words>
  <Application>Microsoft Office PowerPoint</Application>
  <PresentationFormat>Экран (4:3)</PresentationFormat>
  <Paragraphs>182</Paragraphs>
  <Slides>39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39</vt:i4>
      </vt:variant>
    </vt:vector>
  </HeadingPairs>
  <TitlesOfParts>
    <vt:vector size="40" baseType="lpstr">
      <vt:lpstr>Тема Office</vt:lpstr>
      <vt:lpstr>Проект по формированию здорового образа жизни у детей дошкольного и старшего школьного возраста:  «Здорово здоровым быть!» </vt:lpstr>
      <vt:lpstr>Цель</vt:lpstr>
      <vt:lpstr>Задачи</vt:lpstr>
      <vt:lpstr>Презентация PowerPoint</vt:lpstr>
      <vt:lpstr>Блок I Режим дня </vt:lpstr>
      <vt:lpstr>Презентация PowerPoint</vt:lpstr>
      <vt:lpstr>Презентация PowerPoint</vt:lpstr>
      <vt:lpstr>Презентация PowerPoint</vt:lpstr>
      <vt:lpstr>Презентация PowerPoint</vt:lpstr>
      <vt:lpstr>                  Блок II Полезная и вредная еда  1. Главная беда-вредная еда». Опытно –экспериментальная деятельность (кола, чипсы, яйцо, ржавый металл) 2. «Немного о вредной  еде» познавательная беседа   3. «Полезно-вредно» Дидактическая игра 4.  « Секреты правильного питания»  круглый стол. 5. Овощи и фрукты родник здоровья Викторина - Блиц опрос 6.  «Весёлое застолье» Сюжетно-ролевая игра 7.  «Найди лишнее» Логическая игра </vt:lpstr>
      <vt:lpstr>Презентация PowerPoint</vt:lpstr>
      <vt:lpstr>Опытно –экспериментальная деятельность Эксперимент № 1. Опасна ли Кока – кола нашим зубам? Для этого опыта мы взяли куриное яйцо. По своему составу она похожа с нашими зубами. Одну яйцо мы поместили в стакан с Кока-колой, а другую – с водой. Наблюдения показали, что яйцо , погруженное в напиток - потемнело, окрасилось в коричневый цвет, появились неровности и шероховатости. А яйцо , находящаяся в воде, не изменилась.  Вывод: Употребление напитка в больших количествах может привести к разрушению эмали зубов. Красители Кока-колы очень стойкие и зубы от них темнеют.</vt:lpstr>
      <vt:lpstr>Опытно –экспериментальная деятельность</vt:lpstr>
      <vt:lpstr>Опытно –экспериментальная деятельность </vt:lpstr>
      <vt:lpstr>Логическая игра «Найди лишнее»</vt:lpstr>
      <vt:lpstr>Овощи и фрукты-родник здоровья. Веселое застолье.</vt:lpstr>
      <vt:lpstr>Презентация PowerPoint</vt:lpstr>
      <vt:lpstr>Кто горячей водой умывается, тот молодцом называется.  А то не умывается , тот ни как не называется.</vt:lpstr>
      <vt:lpstr>Презентация PowerPoint</vt:lpstr>
      <vt:lpstr>У меня зубная щетка Она чистит зубы четко Раз за разом веселей Мои зубы все белей </vt:lpstr>
      <vt:lpstr> Блок IV «Познай себя и будь здоров!» </vt:lpstr>
      <vt:lpstr>Презентация PowerPoint</vt:lpstr>
      <vt:lpstr>Презентация PowerPoint</vt:lpstr>
      <vt:lpstr>«Живая одежда человека» познавательная беседа</vt:lpstr>
      <vt:lpstr>Презентация PowerPoint</vt:lpstr>
      <vt:lpstr>Блок V «Вредные привычки»</vt:lpstr>
      <vt:lpstr>Цель: Развивать стремление у детей и подростков жить без опасных привычек, стремление к психическому, нравственному и физическому совершенствованию. Задачи: 1.Пропаганда Здорового образа жизни. 2.Профилактика подростковой преступности, наркозависимости, алкоголизма и табакокурения. 3.Способствовать осознанию детьми собственных жизненных ценностей и их влияния на жизнь. 4.Формировать негативное отношение к опасным привычкам и формировать установки на здоровый образ жизни. 5.Формировать ответственное отношение к своему здоровью. </vt:lpstr>
      <vt:lpstr>Презентация PowerPoint</vt:lpstr>
      <vt:lpstr>» </vt:lpstr>
      <vt:lpstr>«Наркотики - это яд!»  Выставка рисунков.</vt:lpstr>
      <vt:lpstr>Вредные привычки.</vt:lpstr>
      <vt:lpstr> Блок VI «Спортивный»    Движение - это жизнь и здоровье</vt:lpstr>
      <vt:lpstr>Презентация PowerPoint</vt:lpstr>
      <vt:lpstr>Презентация PowerPoint</vt:lpstr>
      <vt:lpstr>Веселые эстафеты на морском свежем воздухе.</vt:lpstr>
      <vt:lpstr>  «Малая лыжня Вяльбе -2021» «Зимние забавы»- спортиный досуг  </vt:lpstr>
      <vt:lpstr>Тренировочное занятие по альпинизму.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                 Блок. Полезная и вредная еда  1. «Главная беда-вредная еда». Вводная беседа.  2. «Даёт силы нам всегда-витаминная еда». Познавательная  часть. 3. «Немного о вредной  еде » познавательная беседа. 4. Опытно –экспериментальная деятельность (кола, чипсы, яйцо, ржавый металл). 5. Д\и «Полезно-вредно». 6. « Секреты правильного питания» рассказ педагога. 7.Овощи и фрукты родник здоровья. Весёлое застолье. 8.Логическая игра «Найди лишнее». </dc:title>
  <dc:creator>Алена</dc:creator>
  <cp:lastModifiedBy>Алена</cp:lastModifiedBy>
  <cp:revision>97</cp:revision>
  <dcterms:created xsi:type="dcterms:W3CDTF">2021-04-20T01:44:37Z</dcterms:created>
  <dcterms:modified xsi:type="dcterms:W3CDTF">2022-04-27T04:15:29Z</dcterms:modified>
</cp:coreProperties>
</file>